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305" r:id="rId2"/>
    <p:sldId id="272" r:id="rId3"/>
    <p:sldId id="295" r:id="rId4"/>
    <p:sldId id="294" r:id="rId5"/>
    <p:sldId id="270" r:id="rId6"/>
    <p:sldId id="307" r:id="rId7"/>
    <p:sldId id="310" r:id="rId8"/>
    <p:sldId id="312" r:id="rId9"/>
    <p:sldId id="311" r:id="rId10"/>
    <p:sldId id="313" r:id="rId11"/>
    <p:sldId id="314" r:id="rId12"/>
    <p:sldId id="315" r:id="rId13"/>
    <p:sldId id="316" r:id="rId14"/>
    <p:sldId id="256" r:id="rId15"/>
    <p:sldId id="273" r:id="rId16"/>
    <p:sldId id="306" r:id="rId17"/>
    <p:sldId id="259" r:id="rId18"/>
    <p:sldId id="289" r:id="rId19"/>
    <p:sldId id="281" r:id="rId20"/>
    <p:sldId id="285" r:id="rId21"/>
    <p:sldId id="317" r:id="rId22"/>
    <p:sldId id="318" r:id="rId23"/>
    <p:sldId id="31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B9E03"/>
    <a:srgbClr val="AFADD7"/>
    <a:srgbClr val="B3ADD7"/>
    <a:srgbClr val="B9B0D4"/>
    <a:srgbClr val="C0B3D1"/>
    <a:srgbClr val="E66C0A"/>
    <a:srgbClr val="D9D9D9"/>
    <a:srgbClr val="F5F5F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44" autoAdjust="0"/>
    <p:restoredTop sz="88889" autoAdjust="0"/>
  </p:normalViewPr>
  <p:slideViewPr>
    <p:cSldViewPr>
      <p:cViewPr varScale="1">
        <p:scale>
          <a:sx n="89" d="100"/>
          <a:sy n="89" d="100"/>
        </p:scale>
        <p:origin x="-67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E52E9-9C1F-4DEC-BBB0-ED46C1CD5B78}" type="datetimeFigureOut">
              <a:rPr lang="en-CA" smtClean="0"/>
              <a:pPr/>
              <a:t>21/07/2015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4EF755-6929-4305-B7AA-93A615BB0520}" type="slidenum">
              <a:rPr lang="en-CA" smtClean="0"/>
              <a:pPr/>
              <a:t>‹#›</a:t>
            </a:fld>
            <a:endParaRPr lang="en-CA"/>
          </a:p>
        </p:txBody>
      </p:sp>
    </p:spTree>
    <p:extLst>
      <p:ext uri="{BB962C8B-B14F-4D97-AF65-F5344CB8AC3E}">
        <p14:creationId xmlns:p14="http://schemas.microsoft.com/office/powerpoint/2010/main" xmlns="" val="2922639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04EF755-6929-4305-B7AA-93A615BB0520}" type="slidenum">
              <a:rPr lang="en-CA" smtClean="0"/>
              <a:pPr/>
              <a:t>2</a:t>
            </a:fld>
            <a:endParaRPr lang="en-CA" dirty="0"/>
          </a:p>
        </p:txBody>
      </p:sp>
    </p:spTree>
    <p:extLst>
      <p:ext uri="{BB962C8B-B14F-4D97-AF65-F5344CB8AC3E}">
        <p14:creationId xmlns:p14="http://schemas.microsoft.com/office/powerpoint/2010/main" xmlns="" val="793291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04EF755-6929-4305-B7AA-93A615BB0520}" type="slidenum">
              <a:rPr lang="en-CA" smtClean="0"/>
              <a:pPr/>
              <a:t>18</a:t>
            </a:fld>
            <a:endParaRPr lang="en-CA"/>
          </a:p>
        </p:txBody>
      </p:sp>
    </p:spTree>
    <p:extLst>
      <p:ext uri="{BB962C8B-B14F-4D97-AF65-F5344CB8AC3E}">
        <p14:creationId xmlns:p14="http://schemas.microsoft.com/office/powerpoint/2010/main" xmlns="" val="757128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04EF755-6929-4305-B7AA-93A615BB0520}" type="slidenum">
              <a:rPr lang="en-CA" smtClean="0"/>
              <a:pPr/>
              <a:t>19</a:t>
            </a:fld>
            <a:endParaRPr lang="en-CA"/>
          </a:p>
        </p:txBody>
      </p:sp>
    </p:spTree>
    <p:extLst>
      <p:ext uri="{BB962C8B-B14F-4D97-AF65-F5344CB8AC3E}">
        <p14:creationId xmlns:p14="http://schemas.microsoft.com/office/powerpoint/2010/main" xmlns="" val="56240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a:p>
            <a:endParaRPr lang="en-CA" baseline="0" dirty="0" smtClean="0"/>
          </a:p>
          <a:p>
            <a:r>
              <a:rPr lang="en-CA" baseline="0" dirty="0" smtClean="0"/>
              <a:t> </a:t>
            </a:r>
            <a:endParaRPr lang="en-CA" dirty="0"/>
          </a:p>
        </p:txBody>
      </p:sp>
      <p:sp>
        <p:nvSpPr>
          <p:cNvPr id="4" name="Slide Number Placeholder 3"/>
          <p:cNvSpPr>
            <a:spLocks noGrp="1"/>
          </p:cNvSpPr>
          <p:nvPr>
            <p:ph type="sldNum" sz="quarter" idx="10"/>
          </p:nvPr>
        </p:nvSpPr>
        <p:spPr/>
        <p:txBody>
          <a:bodyPr/>
          <a:lstStyle/>
          <a:p>
            <a:fld id="{104EF755-6929-4305-B7AA-93A615BB0520}" type="slidenum">
              <a:rPr lang="en-CA" smtClean="0"/>
              <a:pPr/>
              <a:t>20</a:t>
            </a:fld>
            <a:endParaRPr lang="en-CA"/>
          </a:p>
        </p:txBody>
      </p:sp>
    </p:spTree>
    <p:extLst>
      <p:ext uri="{BB962C8B-B14F-4D97-AF65-F5344CB8AC3E}">
        <p14:creationId xmlns:p14="http://schemas.microsoft.com/office/powerpoint/2010/main" xmlns="" val="191345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a:p>
            <a:endParaRPr lang="en-CA" baseline="0" dirty="0" smtClean="0"/>
          </a:p>
          <a:p>
            <a:r>
              <a:rPr lang="en-CA" baseline="0" dirty="0" smtClean="0"/>
              <a:t> </a:t>
            </a:r>
            <a:endParaRPr lang="en-CA" dirty="0"/>
          </a:p>
        </p:txBody>
      </p:sp>
      <p:sp>
        <p:nvSpPr>
          <p:cNvPr id="4" name="Slide Number Placeholder 3"/>
          <p:cNvSpPr>
            <a:spLocks noGrp="1"/>
          </p:cNvSpPr>
          <p:nvPr>
            <p:ph type="sldNum" sz="quarter" idx="10"/>
          </p:nvPr>
        </p:nvSpPr>
        <p:spPr/>
        <p:txBody>
          <a:bodyPr/>
          <a:lstStyle/>
          <a:p>
            <a:fld id="{104EF755-6929-4305-B7AA-93A615BB0520}" type="slidenum">
              <a:rPr lang="en-CA" smtClean="0"/>
              <a:pPr/>
              <a:t>21</a:t>
            </a:fld>
            <a:endParaRPr lang="en-CA"/>
          </a:p>
        </p:txBody>
      </p:sp>
    </p:spTree>
    <p:extLst>
      <p:ext uri="{BB962C8B-B14F-4D97-AF65-F5344CB8AC3E}">
        <p14:creationId xmlns:p14="http://schemas.microsoft.com/office/powerpoint/2010/main" xmlns="" val="3860393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a:p>
            <a:endParaRPr lang="en-CA" baseline="0" dirty="0" smtClean="0"/>
          </a:p>
          <a:p>
            <a:r>
              <a:rPr lang="en-CA" baseline="0" dirty="0" smtClean="0"/>
              <a:t> </a:t>
            </a:r>
            <a:endParaRPr lang="en-CA" dirty="0"/>
          </a:p>
        </p:txBody>
      </p:sp>
      <p:sp>
        <p:nvSpPr>
          <p:cNvPr id="4" name="Slide Number Placeholder 3"/>
          <p:cNvSpPr>
            <a:spLocks noGrp="1"/>
          </p:cNvSpPr>
          <p:nvPr>
            <p:ph type="sldNum" sz="quarter" idx="10"/>
          </p:nvPr>
        </p:nvSpPr>
        <p:spPr/>
        <p:txBody>
          <a:bodyPr/>
          <a:lstStyle/>
          <a:p>
            <a:fld id="{104EF755-6929-4305-B7AA-93A615BB0520}" type="slidenum">
              <a:rPr lang="en-CA" smtClean="0"/>
              <a:pPr/>
              <a:t>22</a:t>
            </a:fld>
            <a:endParaRPr lang="en-CA"/>
          </a:p>
        </p:txBody>
      </p:sp>
    </p:spTree>
    <p:extLst>
      <p:ext uri="{BB962C8B-B14F-4D97-AF65-F5344CB8AC3E}">
        <p14:creationId xmlns:p14="http://schemas.microsoft.com/office/powerpoint/2010/main" xmlns="" val="310224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04EF755-6929-4305-B7AA-93A615BB0520}" type="slidenum">
              <a:rPr lang="en-CA" smtClean="0"/>
              <a:pPr/>
              <a:t>3</a:t>
            </a:fld>
            <a:endParaRPr lang="en-CA"/>
          </a:p>
        </p:txBody>
      </p:sp>
    </p:spTree>
    <p:extLst>
      <p:ext uri="{BB962C8B-B14F-4D97-AF65-F5344CB8AC3E}">
        <p14:creationId xmlns:p14="http://schemas.microsoft.com/office/powerpoint/2010/main" xmlns="" val="156776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04EF755-6929-4305-B7AA-93A615BB0520}" type="slidenum">
              <a:rPr lang="en-CA" smtClean="0"/>
              <a:pPr/>
              <a:t>4</a:t>
            </a:fld>
            <a:endParaRPr lang="en-CA"/>
          </a:p>
        </p:txBody>
      </p:sp>
    </p:spTree>
    <p:extLst>
      <p:ext uri="{BB962C8B-B14F-4D97-AF65-F5344CB8AC3E}">
        <p14:creationId xmlns:p14="http://schemas.microsoft.com/office/powerpoint/2010/main" xmlns="" val="2386103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04EF755-6929-4305-B7AA-93A615BB0520}" type="slidenum">
              <a:rPr lang="en-CA" smtClean="0"/>
              <a:pPr/>
              <a:t>5</a:t>
            </a:fld>
            <a:endParaRPr lang="en-CA"/>
          </a:p>
        </p:txBody>
      </p:sp>
    </p:spTree>
    <p:extLst>
      <p:ext uri="{BB962C8B-B14F-4D97-AF65-F5344CB8AC3E}">
        <p14:creationId xmlns:p14="http://schemas.microsoft.com/office/powerpoint/2010/main" xmlns="" val="112361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4EF755-6929-4305-B7AA-93A615BB0520}" type="slidenum">
              <a:rPr lang="en-CA" smtClean="0"/>
              <a:pPr/>
              <a:t>6</a:t>
            </a:fld>
            <a:endParaRPr lang="en-CA"/>
          </a:p>
        </p:txBody>
      </p:sp>
    </p:spTree>
    <p:extLst>
      <p:ext uri="{BB962C8B-B14F-4D97-AF65-F5344CB8AC3E}">
        <p14:creationId xmlns:p14="http://schemas.microsoft.com/office/powerpoint/2010/main" xmlns="" val="2820192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04EF755-6929-4305-B7AA-93A615BB0520}" type="slidenum">
              <a:rPr lang="en-CA" smtClean="0"/>
              <a:pPr/>
              <a:t>14</a:t>
            </a:fld>
            <a:endParaRPr lang="en-CA" dirty="0"/>
          </a:p>
        </p:txBody>
      </p:sp>
    </p:spTree>
    <p:extLst>
      <p:ext uri="{BB962C8B-B14F-4D97-AF65-F5344CB8AC3E}">
        <p14:creationId xmlns:p14="http://schemas.microsoft.com/office/powerpoint/2010/main" xmlns="" val="9122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04EF755-6929-4305-B7AA-93A615BB0520}" type="slidenum">
              <a:rPr lang="en-CA" smtClean="0"/>
              <a:pPr/>
              <a:t>15</a:t>
            </a:fld>
            <a:endParaRPr lang="en-CA" dirty="0"/>
          </a:p>
        </p:txBody>
      </p:sp>
    </p:spTree>
    <p:extLst>
      <p:ext uri="{BB962C8B-B14F-4D97-AF65-F5344CB8AC3E}">
        <p14:creationId xmlns:p14="http://schemas.microsoft.com/office/powerpoint/2010/main" xmlns="" val="72758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04EF755-6929-4305-B7AA-93A615BB0520}" type="slidenum">
              <a:rPr lang="en-CA" smtClean="0"/>
              <a:pPr/>
              <a:t>16</a:t>
            </a:fld>
            <a:endParaRPr lang="en-CA" dirty="0"/>
          </a:p>
        </p:txBody>
      </p:sp>
    </p:spTree>
    <p:extLst>
      <p:ext uri="{BB962C8B-B14F-4D97-AF65-F5344CB8AC3E}">
        <p14:creationId xmlns:p14="http://schemas.microsoft.com/office/powerpoint/2010/main" xmlns="" val="3554379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04EF755-6929-4305-B7AA-93A615BB0520}" type="slidenum">
              <a:rPr lang="en-CA" smtClean="0"/>
              <a:pPr/>
              <a:t>17</a:t>
            </a:fld>
            <a:endParaRPr lang="en-CA" dirty="0"/>
          </a:p>
        </p:txBody>
      </p:sp>
    </p:spTree>
    <p:extLst>
      <p:ext uri="{BB962C8B-B14F-4D97-AF65-F5344CB8AC3E}">
        <p14:creationId xmlns:p14="http://schemas.microsoft.com/office/powerpoint/2010/main" xmlns="" val="782112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2E85760-558F-4F2E-B0F2-3ED3D46733CE}" type="datetime1">
              <a:rPr lang="en-CA" smtClean="0"/>
              <a:pPr/>
              <a:t>21/07/2015</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ECFC007-9792-4F65-A912-6E0BA6FEF99C}" type="slidenum">
              <a:rPr lang="en-CA" smtClean="0"/>
              <a:pPr/>
              <a:t>‹#›</a:t>
            </a:fld>
            <a:endParaRPr lang="en-C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8A7070-88B5-4DE5-BF91-45B88A26253A}" type="datetime1">
              <a:rPr lang="en-CA" smtClean="0"/>
              <a:pPr/>
              <a:t>21/07/2015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CFC007-9792-4F65-A912-6E0BA6FEF99C}"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967247-1A47-4605-A79D-7E4DD7B44262}" type="datetime1">
              <a:rPr lang="en-CA" smtClean="0"/>
              <a:pPr/>
              <a:t>21/07/2015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CFC007-9792-4F65-A912-6E0BA6FEF99C}"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287FFE-65FB-4FDE-BC9E-74E29818C20F}" type="datetime1">
              <a:rPr lang="en-CA" smtClean="0"/>
              <a:pPr/>
              <a:t>21/07/2015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CFC007-9792-4F65-A912-6E0BA6FEF99C}" type="slidenum">
              <a:rPr lang="en-CA" smtClean="0"/>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287FFE-65FB-4FDE-BC9E-74E29818C20F}" type="datetime1">
              <a:rPr lang="en-CA" smtClean="0"/>
              <a:pPr/>
              <a:t>21/07/2015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CFC007-9792-4F65-A912-6E0BA6FEF99C}" type="slidenum">
              <a:rPr lang="en-CA" smtClean="0"/>
              <a:pPr/>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287FFE-65FB-4FDE-BC9E-74E29818C20F}" type="datetime1">
              <a:rPr lang="en-CA" smtClean="0"/>
              <a:pPr/>
              <a:t>21/07/2015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CFC007-9792-4F65-A912-6E0BA6FEF99C}" type="slidenum">
              <a:rPr lang="en-CA" smtClean="0"/>
              <a:pPr/>
              <a:t>‹#›</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287FFE-65FB-4FDE-BC9E-74E29818C20F}" type="datetime1">
              <a:rPr lang="en-CA" smtClean="0"/>
              <a:pPr/>
              <a:t>21/07/2015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CFC007-9792-4F65-A912-6E0BA6FEF99C}" type="slidenum">
              <a:rPr lang="en-CA" smtClean="0"/>
              <a:pPr/>
              <a:t>‹#›</a:t>
            </a:fld>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287FFE-65FB-4FDE-BC9E-74E29818C20F}" type="datetime1">
              <a:rPr lang="en-CA" smtClean="0"/>
              <a:pPr/>
              <a:t>21/07/2015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CFC007-9792-4F65-A912-6E0BA6FEF99C}" type="slidenum">
              <a:rPr lang="en-CA" smtClean="0"/>
              <a:pPr/>
              <a:t>‹#›</a:t>
            </a:fld>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287FFE-65FB-4FDE-BC9E-74E29818C20F}" type="datetime1">
              <a:rPr lang="en-CA" smtClean="0"/>
              <a:pPr/>
              <a:t>21/07/2015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CFC007-9792-4F65-A912-6E0BA6FEF99C}" type="slidenum">
              <a:rPr lang="en-CA" smtClean="0"/>
              <a:pPr/>
              <a:t>‹#›</a:t>
            </a:fld>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287FFE-65FB-4FDE-BC9E-74E29818C20F}" type="datetime1">
              <a:rPr lang="en-CA" smtClean="0"/>
              <a:pPr/>
              <a:t>21/07/2015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CFC007-9792-4F65-A912-6E0BA6FEF99C}" type="slidenum">
              <a:rPr lang="en-CA" smtClean="0"/>
              <a:pPr/>
              <a:t>‹#›</a:t>
            </a:fld>
            <a:endParaRPr lang="en-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287FFE-65FB-4FDE-BC9E-74E29818C20F}" type="datetime1">
              <a:rPr lang="en-CA" smtClean="0"/>
              <a:pPr/>
              <a:t>21/07/2015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CFC007-9792-4F65-A912-6E0BA6FEF99C}"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62D8329-4BE8-44CC-A519-220631B81297}" type="datetime1">
              <a:rPr lang="en-CA" smtClean="0"/>
              <a:pPr/>
              <a:t>21/07/2015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CFC007-9792-4F65-A912-6E0BA6FEF99C}" type="slidenum">
              <a:rPr lang="en-CA" smtClean="0"/>
              <a:pPr/>
              <a:t>‹#›</a:t>
            </a:fld>
            <a:endParaRPr lang="en-CA"/>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287FFE-65FB-4FDE-BC9E-74E29818C20F}" type="datetime1">
              <a:rPr lang="en-CA" smtClean="0"/>
              <a:pPr/>
              <a:t>21/07/2015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CFC007-9792-4F65-A912-6E0BA6FEF99C}" type="slidenum">
              <a:rPr lang="en-CA" smtClean="0"/>
              <a:pPr/>
              <a:t>‹#›</a:t>
            </a:fld>
            <a:endParaRPr lang="en-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287FFE-65FB-4FDE-BC9E-74E29818C20F}" type="datetime1">
              <a:rPr lang="en-CA" smtClean="0"/>
              <a:pPr/>
              <a:t>21/07/2015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CFC007-9792-4F65-A912-6E0BA6FEF99C}" type="slidenum">
              <a:rPr lang="en-CA" smtClean="0"/>
              <a:pPr/>
              <a:t>‹#›</a:t>
            </a:fld>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287FFE-65FB-4FDE-BC9E-74E29818C20F}" type="datetime1">
              <a:rPr lang="en-CA" smtClean="0"/>
              <a:pPr/>
              <a:t>21/07/2015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CFC007-9792-4F65-A912-6E0BA6FEF99C}" type="slidenum">
              <a:rPr lang="en-CA" smtClean="0"/>
              <a:pPr/>
              <a:t>‹#›</a:t>
            </a:fld>
            <a:endParaRPr lang="en-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287FFE-65FB-4FDE-BC9E-74E29818C20F}" type="datetime1">
              <a:rPr lang="en-CA" smtClean="0"/>
              <a:pPr/>
              <a:t>21/07/2015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ECFC007-9792-4F65-A912-6E0BA6FEF99C}"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7BDDE8F-E7B6-4A05-B00B-24858D4E9EA4}" type="datetime1">
              <a:rPr lang="en-CA" smtClean="0"/>
              <a:pPr/>
              <a:t>21/07/2015</a:t>
            </a:fld>
            <a:endParaRPr lang="en-CA"/>
          </a:p>
        </p:txBody>
      </p:sp>
      <p:sp>
        <p:nvSpPr>
          <p:cNvPr id="5" name="Footer Placeholder 4"/>
          <p:cNvSpPr>
            <a:spLocks noGrp="1"/>
          </p:cNvSpPr>
          <p:nvPr>
            <p:ph type="ftr" sz="quarter" idx="11"/>
          </p:nvPr>
        </p:nvSpPr>
        <p:spPr>
          <a:xfrm>
            <a:off x="800100" y="6172200"/>
            <a:ext cx="4000500" cy="457200"/>
          </a:xfrm>
        </p:spPr>
        <p:txBody>
          <a:bodyPr/>
          <a:lstStyle/>
          <a:p>
            <a:endParaRPr lang="en-CA"/>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ECFC007-9792-4F65-A912-6E0BA6FEF99C}"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174B31D-2F7D-4A8A-8985-C6349693EEA6}" type="datetime1">
              <a:rPr lang="en-CA" smtClean="0"/>
              <a:pPr/>
              <a:t>21/07/2015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ECFC007-9792-4F65-A912-6E0BA6FEF99C}" type="slidenum">
              <a:rPr lang="en-CA" smtClean="0"/>
              <a:pPr/>
              <a:t>‹#›</a:t>
            </a:fld>
            <a:endParaRPr lang="en-CA"/>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19C2E8F-03DC-4DB2-BC63-E5EB25961AB2}" type="datetime1">
              <a:rPr lang="en-CA" smtClean="0"/>
              <a:pPr/>
              <a:t>21/07/2015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ECFC007-9792-4F65-A912-6E0BA6FEF99C}" type="slidenum">
              <a:rPr lang="en-CA" smtClean="0"/>
              <a:pPr/>
              <a:t>‹#›</a:t>
            </a:fld>
            <a:endParaRPr lang="en-CA"/>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824FF06-55B8-409D-AAED-476EE51C55B3}" type="datetime1">
              <a:rPr lang="en-CA" smtClean="0"/>
              <a:pPr/>
              <a:t>21/07/2015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ECFC007-9792-4F65-A912-6E0BA6FEF99C}"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A87E0-EED5-4DBE-BF28-7BE1FB9FA333}" type="datetime1">
              <a:rPr lang="en-CA" smtClean="0"/>
              <a:pPr/>
              <a:t>21/07/2015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ECFC007-9792-4F65-A912-6E0BA6FEF99C}"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220A242-EDED-4D47-BC52-8261969A5234}" type="datetime1">
              <a:rPr lang="en-CA" smtClean="0"/>
              <a:pPr/>
              <a:t>21/07/2015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ECFC007-9792-4F65-A912-6E0BA6FEF99C}" type="slidenum">
              <a:rPr lang="en-CA" smtClean="0"/>
              <a:pPr/>
              <a:t>‹#›</a:t>
            </a:fld>
            <a:endParaRPr lang="en-CA"/>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2EAE9D-49E8-42FE-B110-47511B02EC7A}" type="datetime1">
              <a:rPr lang="en-CA" smtClean="0"/>
              <a:pPr/>
              <a:t>21/07/2015</a:t>
            </a:fld>
            <a:endParaRPr lang="en-CA"/>
          </a:p>
        </p:txBody>
      </p:sp>
      <p:sp>
        <p:nvSpPr>
          <p:cNvPr id="6" name="Footer Placeholder 5"/>
          <p:cNvSpPr>
            <a:spLocks noGrp="1"/>
          </p:cNvSpPr>
          <p:nvPr>
            <p:ph type="ftr" sz="quarter" idx="11"/>
          </p:nvPr>
        </p:nvSpPr>
        <p:spPr>
          <a:xfrm>
            <a:off x="914400" y="6172200"/>
            <a:ext cx="3886200" cy="457200"/>
          </a:xfrm>
        </p:spPr>
        <p:txBody>
          <a:bodyPr/>
          <a:lstStyle/>
          <a:p>
            <a:endParaRPr lang="en-CA"/>
          </a:p>
        </p:txBody>
      </p:sp>
      <p:sp>
        <p:nvSpPr>
          <p:cNvPr id="7" name="Slide Number Placeholder 6"/>
          <p:cNvSpPr>
            <a:spLocks noGrp="1"/>
          </p:cNvSpPr>
          <p:nvPr>
            <p:ph type="sldNum" sz="quarter" idx="12"/>
          </p:nvPr>
        </p:nvSpPr>
        <p:spPr>
          <a:xfrm>
            <a:off x="146304" y="6208776"/>
            <a:ext cx="457200" cy="457200"/>
          </a:xfrm>
        </p:spPr>
        <p:txBody>
          <a:bodyPr/>
          <a:lstStyle/>
          <a:p>
            <a:fld id="{FECFC007-9792-4F65-A912-6E0BA6FEF99C}" type="slidenum">
              <a:rPr lang="en-CA" smtClean="0"/>
              <a:pPr/>
              <a:t>‹#›</a:t>
            </a:fld>
            <a:endParaRPr lang="en-C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62D8329-4BE8-44CC-A519-220631B81297}" type="datetime1">
              <a:rPr lang="en-CA" smtClean="0"/>
              <a:pPr/>
              <a:t>21/07/2015</a:t>
            </a:fld>
            <a:endParaRPr lang="en-CA"/>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C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ECFC007-9792-4F65-A912-6E0BA6FEF99C}"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hyperlink" Target="http://womanabuse.ca/policiesmatter/home.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womanactsendviolenceagainstwomenweek.com/"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hyperlink" Target="http://www.womanactsendviolenceagainstwomenweek.com/"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hyperlink" Target="mailto:ed@womanabuse.ca"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d.WACT0\Desktop\WomanAct New Logo.jpg"/>
          <p:cNvPicPr>
            <a:picLocks noGrp="1" noChangeAspect="1" noChangeArrowheads="1"/>
          </p:cNvPicPr>
          <p:nvPr>
            <p:ph idx="1"/>
          </p:nvPr>
        </p:nvPicPr>
        <p:blipFill>
          <a:blip r:embed="rId2" cstate="print"/>
          <a:srcRect/>
          <a:stretch>
            <a:fillRect/>
          </a:stretch>
        </p:blipFill>
        <p:spPr bwMode="auto">
          <a:xfrm>
            <a:off x="1691680" y="1340768"/>
            <a:ext cx="5484734" cy="4213669"/>
          </a:xfrm>
          <a:prstGeom prst="rect">
            <a:avLst/>
          </a:prstGeom>
          <a:noFill/>
        </p:spPr>
      </p:pic>
      <p:sp>
        <p:nvSpPr>
          <p:cNvPr id="3" name="Slide Number Placeholder 2"/>
          <p:cNvSpPr>
            <a:spLocks noGrp="1"/>
          </p:cNvSpPr>
          <p:nvPr>
            <p:ph type="sldNum" sz="quarter" idx="12"/>
          </p:nvPr>
        </p:nvSpPr>
        <p:spPr/>
        <p:txBody>
          <a:bodyPr/>
          <a:lstStyle/>
          <a:p>
            <a:fld id="{FECFC007-9792-4F65-A912-6E0BA6FEF99C}" type="slidenum">
              <a:rPr lang="en-CA" smtClean="0"/>
              <a:pPr/>
              <a:t>1</a:t>
            </a:fld>
            <a:endParaRPr lang="en-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WomanACT Standing Committees</a:t>
            </a:r>
            <a:endParaRPr lang="en-US" dirty="0"/>
          </a:p>
        </p:txBody>
      </p:sp>
      <p:sp>
        <p:nvSpPr>
          <p:cNvPr id="3" name="Slide Number Placeholder 2"/>
          <p:cNvSpPr>
            <a:spLocks noGrp="1"/>
          </p:cNvSpPr>
          <p:nvPr>
            <p:ph type="sldNum" sz="quarter" idx="12"/>
          </p:nvPr>
        </p:nvSpPr>
        <p:spPr/>
        <p:txBody>
          <a:bodyPr/>
          <a:lstStyle/>
          <a:p>
            <a:fld id="{FECFC007-9792-4F65-A912-6E0BA6FEF99C}" type="slidenum">
              <a:rPr lang="en-CA" smtClean="0"/>
              <a:pPr/>
              <a:t>10</a:t>
            </a:fld>
            <a:endParaRPr lang="en-CA"/>
          </a:p>
        </p:txBody>
      </p:sp>
      <p:sp>
        <p:nvSpPr>
          <p:cNvPr id="4" name="Content Placeholder 3"/>
          <p:cNvSpPr>
            <a:spLocks noGrp="1"/>
          </p:cNvSpPr>
          <p:nvPr>
            <p:ph sz="quarter" idx="1"/>
          </p:nvPr>
        </p:nvSpPr>
        <p:spPr/>
        <p:txBody>
          <a:bodyPr>
            <a:normAutofit lnSpcReduction="10000"/>
          </a:bodyPr>
          <a:lstStyle/>
          <a:p>
            <a:endParaRPr lang="en-US" dirty="0"/>
          </a:p>
          <a:p>
            <a:pPr marL="0" indent="0">
              <a:buNone/>
            </a:pPr>
            <a:r>
              <a:rPr lang="en-US" dirty="0"/>
              <a:t> The standing committees offer the opportunity for members to work on specific areas of interest and concern. </a:t>
            </a:r>
            <a:endParaRPr lang="en-US" dirty="0" smtClean="0"/>
          </a:p>
          <a:p>
            <a:pPr marL="0" indent="0">
              <a:buNone/>
            </a:pPr>
            <a:endParaRPr lang="en-US" dirty="0" smtClean="0"/>
          </a:p>
          <a:p>
            <a:pPr marL="0" indent="0">
              <a:buNone/>
            </a:pPr>
            <a:r>
              <a:rPr lang="en-US" dirty="0" smtClean="0"/>
              <a:t>The </a:t>
            </a:r>
            <a:r>
              <a:rPr lang="en-US" dirty="0"/>
              <a:t>Committees of the Council include a number of sector-specific committees including Health, Shelter, Support Services Cultural Issues. </a:t>
            </a:r>
            <a:endParaRPr lang="en-US" dirty="0" smtClean="0"/>
          </a:p>
          <a:p>
            <a:pPr marL="0" indent="0">
              <a:buNone/>
            </a:pPr>
            <a:endParaRPr lang="en-US" dirty="0"/>
          </a:p>
          <a:p>
            <a:pPr marL="0" indent="0">
              <a:buNone/>
            </a:pPr>
            <a:r>
              <a:rPr lang="en-US" dirty="0" smtClean="0"/>
              <a:t>One </a:t>
            </a:r>
            <a:r>
              <a:rPr lang="en-US" dirty="0"/>
              <a:t>of the longest standing committees of the Council is Women’s Voices for Action made up of women with lived experience. </a:t>
            </a:r>
          </a:p>
        </p:txBody>
      </p:sp>
    </p:spTree>
    <p:extLst>
      <p:ext uri="{BB962C8B-B14F-4D97-AF65-F5344CB8AC3E}">
        <p14:creationId xmlns:p14="http://schemas.microsoft.com/office/powerpoint/2010/main" xmlns="" val="1574464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VAW/CAS Committee</a:t>
            </a:r>
            <a:endParaRPr lang="en-US" dirty="0"/>
          </a:p>
        </p:txBody>
      </p:sp>
      <p:sp>
        <p:nvSpPr>
          <p:cNvPr id="3" name="Slide Number Placeholder 2"/>
          <p:cNvSpPr>
            <a:spLocks noGrp="1"/>
          </p:cNvSpPr>
          <p:nvPr>
            <p:ph type="sldNum" sz="quarter" idx="12"/>
          </p:nvPr>
        </p:nvSpPr>
        <p:spPr/>
        <p:txBody>
          <a:bodyPr/>
          <a:lstStyle/>
          <a:p>
            <a:fld id="{FECFC007-9792-4F65-A912-6E0BA6FEF99C}" type="slidenum">
              <a:rPr lang="en-CA" smtClean="0"/>
              <a:pPr/>
              <a:t>11</a:t>
            </a:fld>
            <a:endParaRPr lang="en-CA"/>
          </a:p>
        </p:txBody>
      </p:sp>
      <p:sp>
        <p:nvSpPr>
          <p:cNvPr id="4" name="Content Placeholder 3"/>
          <p:cNvSpPr>
            <a:spLocks noGrp="1"/>
          </p:cNvSpPr>
          <p:nvPr>
            <p:ph sz="quarter" idx="1"/>
          </p:nvPr>
        </p:nvSpPr>
        <p:spPr/>
        <p:txBody>
          <a:bodyPr>
            <a:normAutofit lnSpcReduction="10000"/>
          </a:bodyPr>
          <a:lstStyle/>
          <a:p>
            <a:pPr marL="0" indent="0">
              <a:buNone/>
            </a:pPr>
            <a:r>
              <a:rPr lang="en-US" dirty="0" smtClean="0"/>
              <a:t> </a:t>
            </a:r>
            <a:r>
              <a:rPr lang="en-US" dirty="0"/>
              <a:t>The Violence against Women and Children Aid Societies Advisory Committee is a community based advisory group that flows important information and recommendations to the Ministry of Community and Social Services and works across the CAS/ VAW sector to increase collaboration and enhance service delivery for women and </a:t>
            </a:r>
            <a:r>
              <a:rPr lang="en-US" dirty="0" smtClean="0"/>
              <a:t>children.</a:t>
            </a:r>
          </a:p>
          <a:p>
            <a:pPr marL="0" indent="0">
              <a:buNone/>
            </a:pPr>
            <a:endParaRPr lang="en-US" dirty="0"/>
          </a:p>
          <a:p>
            <a:pPr marL="0" indent="0">
              <a:buNone/>
            </a:pPr>
            <a:r>
              <a:rPr lang="en-US" dirty="0" smtClean="0"/>
              <a:t>Membership </a:t>
            </a:r>
            <a:r>
              <a:rPr lang="en-US" dirty="0"/>
              <a:t>on the Committee is organizational and includes one representative from each signatory organization or funder, namely the Ministry of Community and Social Services and the Ministry of Child and Youth Services. </a:t>
            </a:r>
          </a:p>
        </p:txBody>
      </p:sp>
    </p:spTree>
    <p:extLst>
      <p:ext uri="{BB962C8B-B14F-4D97-AF65-F5344CB8AC3E}">
        <p14:creationId xmlns:p14="http://schemas.microsoft.com/office/powerpoint/2010/main" xmlns="" val="4048352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Task Teams of the VAW/CAS Committee</a:t>
            </a:r>
            <a:endParaRPr lang="en-US" dirty="0"/>
          </a:p>
        </p:txBody>
      </p:sp>
      <p:sp>
        <p:nvSpPr>
          <p:cNvPr id="3" name="Slide Number Placeholder 2"/>
          <p:cNvSpPr>
            <a:spLocks noGrp="1"/>
          </p:cNvSpPr>
          <p:nvPr>
            <p:ph type="sldNum" sz="quarter" idx="12"/>
          </p:nvPr>
        </p:nvSpPr>
        <p:spPr/>
        <p:txBody>
          <a:bodyPr/>
          <a:lstStyle/>
          <a:p>
            <a:fld id="{FECFC007-9792-4F65-A912-6E0BA6FEF99C}" type="slidenum">
              <a:rPr lang="en-CA" smtClean="0"/>
              <a:pPr/>
              <a:t>12</a:t>
            </a:fld>
            <a:endParaRPr lang="en-CA"/>
          </a:p>
        </p:txBody>
      </p:sp>
      <p:sp>
        <p:nvSpPr>
          <p:cNvPr id="4" name="Content Placeholder 3"/>
          <p:cNvSpPr>
            <a:spLocks noGrp="1"/>
          </p:cNvSpPr>
          <p:nvPr>
            <p:ph sz="quarter" idx="1"/>
          </p:nvPr>
        </p:nvSpPr>
        <p:spPr/>
        <p:txBody>
          <a:bodyPr>
            <a:normAutofit/>
          </a:bodyPr>
          <a:lstStyle/>
          <a:p>
            <a:pPr marL="0" indent="0">
              <a:buNone/>
            </a:pPr>
            <a:r>
              <a:rPr lang="en-US" dirty="0" smtClean="0"/>
              <a:t>Task </a:t>
            </a:r>
            <a:r>
              <a:rPr lang="en-US" dirty="0"/>
              <a:t>Teams are smaller working groups of the broader CAS/VAW Collaboration Advisory Committee that are charged with undertaking specific strategic directions and actions particular to a distinct Committee </a:t>
            </a:r>
            <a:r>
              <a:rPr lang="en-US" dirty="0" smtClean="0"/>
              <a:t>initiative:</a:t>
            </a:r>
          </a:p>
          <a:p>
            <a:pPr marL="0" indent="0">
              <a:buNone/>
            </a:pPr>
            <a:endParaRPr lang="en-US" dirty="0"/>
          </a:p>
          <a:p>
            <a:pPr marL="0" indent="0">
              <a:buNone/>
            </a:pPr>
            <a:r>
              <a:rPr lang="en-US" dirty="0"/>
              <a:t>The CAS/VAW Collaboration Advisory Committee currently has 4 Task Teams: </a:t>
            </a:r>
            <a:r>
              <a:rPr lang="en-US" dirty="0" smtClean="0"/>
              <a:t>(</a:t>
            </a:r>
            <a:r>
              <a:rPr lang="en-US" dirty="0" err="1"/>
              <a:t>i</a:t>
            </a:r>
            <a:r>
              <a:rPr lang="en-US" dirty="0"/>
              <a:t>) Creating Connections, (ii) Online Task Team, (iii) Pilot Project Task Team, and  (iv) Systems Task Team, which includes developing activities to build capacity of collaboration for increased impact.</a:t>
            </a:r>
          </a:p>
          <a:p>
            <a:pPr marL="0" indent="0">
              <a:buNone/>
            </a:pPr>
            <a:endParaRPr lang="en-US" dirty="0"/>
          </a:p>
        </p:txBody>
      </p:sp>
    </p:spTree>
    <p:extLst>
      <p:ext uri="{BB962C8B-B14F-4D97-AF65-F5344CB8AC3E}">
        <p14:creationId xmlns:p14="http://schemas.microsoft.com/office/powerpoint/2010/main" xmlns="" val="1411816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Project Funded Initiatives</a:t>
            </a:r>
            <a:endParaRPr lang="en-US" dirty="0"/>
          </a:p>
        </p:txBody>
      </p:sp>
      <p:sp>
        <p:nvSpPr>
          <p:cNvPr id="3" name="Slide Number Placeholder 2"/>
          <p:cNvSpPr>
            <a:spLocks noGrp="1"/>
          </p:cNvSpPr>
          <p:nvPr>
            <p:ph type="sldNum" sz="quarter" idx="12"/>
          </p:nvPr>
        </p:nvSpPr>
        <p:spPr/>
        <p:txBody>
          <a:bodyPr/>
          <a:lstStyle/>
          <a:p>
            <a:fld id="{FECFC007-9792-4F65-A912-6E0BA6FEF99C}" type="slidenum">
              <a:rPr lang="en-CA" smtClean="0"/>
              <a:pPr/>
              <a:t>13</a:t>
            </a:fld>
            <a:endParaRPr lang="en-CA"/>
          </a:p>
        </p:txBody>
      </p:sp>
      <p:sp>
        <p:nvSpPr>
          <p:cNvPr id="4" name="Content Placeholder 3"/>
          <p:cNvSpPr>
            <a:spLocks noGrp="1"/>
          </p:cNvSpPr>
          <p:nvPr>
            <p:ph sz="quarter" idx="1"/>
          </p:nvPr>
        </p:nvSpPr>
        <p:spPr/>
        <p:txBody>
          <a:bodyPr>
            <a:normAutofit/>
          </a:bodyPr>
          <a:lstStyle/>
          <a:p>
            <a:pPr marL="0" indent="0">
              <a:buNone/>
            </a:pPr>
            <a:endParaRPr lang="en-US" dirty="0" smtClean="0"/>
          </a:p>
          <a:p>
            <a:r>
              <a:rPr lang="en-US" sz="4000" dirty="0" smtClean="0"/>
              <a:t>Policies Matters Project</a:t>
            </a:r>
          </a:p>
          <a:p>
            <a:pPr marL="0" indent="0">
              <a:buNone/>
            </a:pPr>
            <a:endParaRPr lang="en-US" sz="4000" dirty="0" smtClean="0"/>
          </a:p>
          <a:p>
            <a:r>
              <a:rPr lang="en-US" sz="4000" dirty="0" smtClean="0"/>
              <a:t>End Violence against Women Week in Toronto</a:t>
            </a:r>
          </a:p>
          <a:p>
            <a:pPr marL="0" indent="0">
              <a:buNone/>
            </a:pP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xmlns="" val="764355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d-blueprint-1674369.jpg"/>
          <p:cNvPicPr>
            <a:picLocks noChangeAspect="1"/>
          </p:cNvPicPr>
          <p:nvPr/>
        </p:nvPicPr>
        <p:blipFill>
          <a:blip r:embed="rId3" cstate="print">
            <a:duotone>
              <a:schemeClr val="accent6">
                <a:shade val="45000"/>
                <a:satMod val="135000"/>
              </a:schemeClr>
              <a:prstClr val="white"/>
            </a:duotone>
            <a:lum bright="57000" contrast="12000"/>
          </a:blip>
          <a:stretch>
            <a:fillRect/>
          </a:stretch>
        </p:blipFill>
        <p:spPr>
          <a:xfrm>
            <a:off x="0" y="0"/>
            <a:ext cx="9468544" cy="9477672"/>
          </a:xfrm>
          <a:prstGeom prst="rect">
            <a:avLst/>
          </a:prstGeom>
          <a:solidFill>
            <a:schemeClr val="accent6">
              <a:lumMod val="75000"/>
            </a:schemeClr>
          </a:solidFill>
        </p:spPr>
      </p:pic>
      <p:pic>
        <p:nvPicPr>
          <p:cNvPr id="4" name="Picture 3" descr="Blueprint.jpg"/>
          <p:cNvPicPr>
            <a:picLocks noChangeAspect="1"/>
          </p:cNvPicPr>
          <p:nvPr/>
        </p:nvPicPr>
        <p:blipFill>
          <a:blip r:embed="rId4" cstate="print">
            <a:lum contrast="13000"/>
          </a:blip>
          <a:stretch>
            <a:fillRect/>
          </a:stretch>
        </p:blipFill>
        <p:spPr>
          <a:xfrm>
            <a:off x="4644008" y="260648"/>
            <a:ext cx="4032448" cy="3672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ctrTitle"/>
          </p:nvPr>
        </p:nvSpPr>
        <p:spPr>
          <a:xfrm>
            <a:off x="539552" y="620688"/>
            <a:ext cx="8064896" cy="3195786"/>
          </a:xfrm>
        </p:spPr>
        <p:txBody>
          <a:bodyPr>
            <a:normAutofit/>
          </a:bodyPr>
          <a:lstStyle/>
          <a:p>
            <a:pPr algn="l"/>
            <a:r>
              <a:rPr lang="en-CA" sz="4800" b="1" spc="-150" dirty="0" smtClean="0">
                <a:solidFill>
                  <a:srgbClr val="EB9E03"/>
                </a:solidFill>
                <a:effectLst>
                  <a:outerShdw blurRad="38100" dist="38100" dir="2700000" algn="tl">
                    <a:srgbClr val="000000">
                      <a:alpha val="43137"/>
                    </a:srgbClr>
                  </a:outerShdw>
                </a:effectLst>
                <a:latin typeface="Garamond" pitchFamily="18" charset="0"/>
              </a:rPr>
              <a:t>Policies Matter:</a:t>
            </a:r>
            <a:r>
              <a:rPr lang="en-CA" b="1" dirty="0">
                <a:solidFill>
                  <a:schemeClr val="accent6">
                    <a:lumMod val="75000"/>
                  </a:schemeClr>
                </a:solidFill>
                <a:effectLst>
                  <a:outerShdw blurRad="38100" dist="38100" dir="2700000" algn="tl">
                    <a:srgbClr val="000000">
                      <a:alpha val="43137"/>
                    </a:srgbClr>
                  </a:outerShdw>
                </a:effectLst>
                <a:latin typeface="Garamond" pitchFamily="18" charset="0"/>
              </a:rPr>
              <a:t/>
            </a:r>
            <a:br>
              <a:rPr lang="en-CA" b="1" dirty="0">
                <a:solidFill>
                  <a:schemeClr val="accent6">
                    <a:lumMod val="75000"/>
                  </a:schemeClr>
                </a:solidFill>
                <a:effectLst>
                  <a:outerShdw blurRad="38100" dist="38100" dir="2700000" algn="tl">
                    <a:srgbClr val="000000">
                      <a:alpha val="43137"/>
                    </a:srgbClr>
                  </a:outerShdw>
                </a:effectLst>
                <a:latin typeface="Garamond" pitchFamily="18" charset="0"/>
              </a:rPr>
            </a:br>
            <a:r>
              <a:rPr lang="en-CA" sz="2200" b="1" dirty="0" smtClean="0">
                <a:solidFill>
                  <a:schemeClr val="accent6">
                    <a:lumMod val="75000"/>
                  </a:schemeClr>
                </a:solidFill>
                <a:effectLst>
                  <a:outerShdw blurRad="38100" dist="38100" dir="2700000" algn="tl">
                    <a:srgbClr val="000000">
                      <a:alpha val="43137"/>
                    </a:srgbClr>
                  </a:outerShdw>
                </a:effectLst>
                <a:latin typeface="Garamond" pitchFamily="18" charset="0"/>
              </a:rPr>
              <a:t/>
            </a:r>
            <a:br>
              <a:rPr lang="en-CA" sz="2200" b="1" dirty="0" smtClean="0">
                <a:solidFill>
                  <a:schemeClr val="accent6">
                    <a:lumMod val="75000"/>
                  </a:schemeClr>
                </a:solidFill>
                <a:effectLst>
                  <a:outerShdw blurRad="38100" dist="38100" dir="2700000" algn="tl">
                    <a:srgbClr val="000000">
                      <a:alpha val="43137"/>
                    </a:srgbClr>
                  </a:outerShdw>
                </a:effectLst>
                <a:latin typeface="Garamond" pitchFamily="18" charset="0"/>
              </a:rPr>
            </a:br>
            <a:r>
              <a:rPr lang="en-US" sz="2400" spc="40" dirty="0" smtClean="0">
                <a:solidFill>
                  <a:srgbClr val="EB9E03"/>
                </a:solidFill>
                <a:effectLst>
                  <a:outerShdw blurRad="38100" dist="38100" dir="2700000" algn="tl">
                    <a:srgbClr val="000000">
                      <a:alpha val="43137"/>
                    </a:srgbClr>
                  </a:outerShdw>
                </a:effectLst>
              </a:rPr>
              <a:t>Addressing </a:t>
            </a:r>
            <a:r>
              <a:rPr lang="en-US" sz="2400" spc="40" dirty="0">
                <a:solidFill>
                  <a:srgbClr val="EB9E03"/>
                </a:solidFill>
                <a:effectLst>
                  <a:outerShdw blurRad="38100" dist="38100" dir="2700000" algn="tl">
                    <a:srgbClr val="000000">
                      <a:alpha val="43137"/>
                    </a:srgbClr>
                  </a:outerShdw>
                </a:effectLst>
              </a:rPr>
              <a:t>Violence </a:t>
            </a:r>
            <a:r>
              <a:rPr lang="en-US" sz="2400" spc="40" dirty="0" smtClean="0">
                <a:solidFill>
                  <a:srgbClr val="EB9E03"/>
                </a:solidFill>
                <a:effectLst>
                  <a:outerShdw blurRad="38100" dist="38100" dir="2700000" algn="tl">
                    <a:srgbClr val="000000">
                      <a:alpha val="43137"/>
                    </a:srgbClr>
                  </a:outerShdw>
                </a:effectLst>
              </a:rPr>
              <a:t>Against   </a:t>
            </a:r>
            <a:r>
              <a:rPr lang="en-US" sz="2400" spc="40" dirty="0" smtClean="0">
                <a:solidFill>
                  <a:schemeClr val="bg1"/>
                </a:solidFill>
                <a:effectLst>
                  <a:outerShdw blurRad="38100" dist="38100" dir="2700000" algn="tl">
                    <a:srgbClr val="000000">
                      <a:alpha val="43137"/>
                    </a:srgbClr>
                  </a:outerShdw>
                </a:effectLst>
              </a:rPr>
              <a:t>Women</a:t>
            </a:r>
            <a:r>
              <a:rPr lang="en-US" sz="2400" spc="40" dirty="0" smtClean="0">
                <a:solidFill>
                  <a:schemeClr val="accent6">
                    <a:lumMod val="75000"/>
                  </a:schemeClr>
                </a:solidFill>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a:r>
            <a:br>
              <a:rPr lang="en-US" sz="2400" dirty="0" smtClean="0">
                <a:effectLst>
                  <a:outerShdw blurRad="38100" dist="38100" dir="2700000" algn="tl">
                    <a:srgbClr val="000000">
                      <a:alpha val="43137"/>
                    </a:srgbClr>
                  </a:outerShdw>
                </a:effectLst>
              </a:rPr>
            </a:br>
            <a:r>
              <a:rPr lang="en-US" sz="2400" spc="-150" dirty="0" smtClean="0">
                <a:solidFill>
                  <a:srgbClr val="EB9E03"/>
                </a:solidFill>
                <a:effectLst>
                  <a:outerShdw blurRad="38100" dist="38100" dir="2700000" algn="tl">
                    <a:srgbClr val="000000">
                      <a:alpha val="43137"/>
                    </a:srgbClr>
                  </a:outerShdw>
                </a:effectLst>
              </a:rPr>
              <a:t>Through </a:t>
            </a:r>
            <a:r>
              <a:rPr lang="en-US" sz="2400" spc="-150" dirty="0">
                <a:solidFill>
                  <a:srgbClr val="EB9E03"/>
                </a:solidFill>
                <a:effectLst>
                  <a:outerShdw blurRad="38100" dist="38100" dir="2700000" algn="tl">
                    <a:srgbClr val="000000">
                      <a:alpha val="43137"/>
                    </a:srgbClr>
                  </a:outerShdw>
                </a:effectLst>
              </a:rPr>
              <a:t>Reflection, Knowledge and </a:t>
            </a:r>
            <a:r>
              <a:rPr lang="en-US" sz="2400" spc="-150" dirty="0" smtClean="0">
                <a:solidFill>
                  <a:srgbClr val="EB9E03"/>
                </a:solidFill>
                <a:effectLst>
                  <a:outerShdw blurRad="38100" dist="38100" dir="2700000" algn="tl">
                    <a:srgbClr val="000000">
                      <a:alpha val="43137"/>
                    </a:srgbClr>
                  </a:outerShdw>
                </a:effectLst>
              </a:rPr>
              <a:t> </a:t>
            </a:r>
            <a:r>
              <a:rPr lang="en-US" sz="2400" dirty="0" smtClean="0">
                <a:solidFill>
                  <a:schemeClr val="bg1"/>
                </a:solidFill>
                <a:effectLst>
                  <a:outerShdw blurRad="38100" dist="38100" dir="2700000" algn="tl">
                    <a:srgbClr val="000000">
                      <a:alpha val="43137"/>
                    </a:srgbClr>
                  </a:outerShdw>
                </a:effectLst>
              </a:rPr>
              <a:t>Action</a:t>
            </a:r>
            <a:r>
              <a:rPr lang="en-CA" sz="2200" dirty="0" smtClean="0">
                <a:latin typeface="Garamond" pitchFamily="18" charset="0"/>
              </a:rPr>
              <a:t/>
            </a:r>
            <a:br>
              <a:rPr lang="en-CA" sz="2200" dirty="0" smtClean="0">
                <a:latin typeface="Garamond" pitchFamily="18" charset="0"/>
              </a:rPr>
            </a:br>
            <a:r>
              <a:rPr lang="en-CA" sz="2200" dirty="0" smtClean="0">
                <a:latin typeface="Garamond" pitchFamily="18" charset="0"/>
              </a:rPr>
              <a:t/>
            </a:r>
            <a:br>
              <a:rPr lang="en-CA" sz="2200" dirty="0" smtClean="0">
                <a:latin typeface="Garamond" pitchFamily="18" charset="0"/>
              </a:rPr>
            </a:br>
            <a:endParaRPr lang="en-CA" sz="2200" dirty="0">
              <a:latin typeface="Garamond" pitchFamily="18" charset="0"/>
            </a:endParaRPr>
          </a:p>
        </p:txBody>
      </p:sp>
      <p:pic>
        <p:nvPicPr>
          <p:cNvPr id="6" name="Picture 5" descr="BarbraSchlifer.jpg"/>
          <p:cNvPicPr>
            <a:picLocks noChangeAspect="1"/>
          </p:cNvPicPr>
          <p:nvPr/>
        </p:nvPicPr>
        <p:blipFill>
          <a:blip r:embed="rId5" cstate="print"/>
          <a:stretch>
            <a:fillRect/>
          </a:stretch>
        </p:blipFill>
        <p:spPr>
          <a:xfrm>
            <a:off x="1043968" y="4941168"/>
            <a:ext cx="3240000" cy="1505197"/>
          </a:xfrm>
          <a:prstGeom prst="rect">
            <a:avLst/>
          </a:prstGeom>
        </p:spPr>
      </p:pic>
      <p:pic>
        <p:nvPicPr>
          <p:cNvPr id="7" name="Picture 6" descr="logo.png"/>
          <p:cNvPicPr>
            <a:picLocks noChangeAspect="1"/>
          </p:cNvPicPr>
          <p:nvPr/>
        </p:nvPicPr>
        <p:blipFill>
          <a:blip r:embed="rId6" cstate="print">
            <a:lum bright="-14000" contrast="36000"/>
          </a:blip>
          <a:stretch>
            <a:fillRect/>
          </a:stretch>
        </p:blipFill>
        <p:spPr>
          <a:xfrm>
            <a:off x="539552" y="4174244"/>
            <a:ext cx="3960000" cy="694916"/>
          </a:xfrm>
          <a:prstGeom prst="rect">
            <a:avLst/>
          </a:prstGeom>
        </p:spPr>
      </p:pic>
      <p:pic>
        <p:nvPicPr>
          <p:cNvPr id="8" name="Picture 7" descr="Elizabeth Fry Toronto logo.jpg"/>
          <p:cNvPicPr>
            <a:picLocks noChangeAspect="1"/>
          </p:cNvPicPr>
          <p:nvPr/>
        </p:nvPicPr>
        <p:blipFill>
          <a:blip r:embed="rId7" cstate="print"/>
          <a:stretch>
            <a:fillRect/>
          </a:stretch>
        </p:blipFill>
        <p:spPr>
          <a:xfrm>
            <a:off x="4716016" y="4937671"/>
            <a:ext cx="3711600" cy="137164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CAL0ZGD9.jpg"/>
          <p:cNvPicPr>
            <a:picLocks noChangeAspect="1"/>
          </p:cNvPicPr>
          <p:nvPr/>
        </p:nvPicPr>
        <p:blipFill>
          <a:blip r:embed="rId3" cstate="print"/>
          <a:stretch>
            <a:fillRect/>
          </a:stretch>
        </p:blipFill>
        <p:spPr>
          <a:xfrm>
            <a:off x="5364088" y="4437112"/>
            <a:ext cx="2954700" cy="1688400"/>
          </a:xfrm>
          <a:prstGeom prst="rect">
            <a:avLst/>
          </a:prstGeom>
        </p:spPr>
      </p:pic>
      <p:pic>
        <p:nvPicPr>
          <p:cNvPr id="8" name="Picture 7" descr="imagesCAL0ZGD9.jpg"/>
          <p:cNvPicPr>
            <a:picLocks noChangeAspect="1"/>
          </p:cNvPicPr>
          <p:nvPr/>
        </p:nvPicPr>
        <p:blipFill>
          <a:blip r:embed="rId3" cstate="print"/>
          <a:stretch>
            <a:fillRect/>
          </a:stretch>
        </p:blipFill>
        <p:spPr>
          <a:xfrm>
            <a:off x="33124" y="0"/>
            <a:ext cx="2954700" cy="1688400"/>
          </a:xfrm>
          <a:prstGeom prst="rect">
            <a:avLst/>
          </a:prstGeom>
        </p:spPr>
      </p:pic>
      <p:sp>
        <p:nvSpPr>
          <p:cNvPr id="3" name="Content Placeholder 2"/>
          <p:cNvSpPr>
            <a:spLocks noGrp="1"/>
          </p:cNvSpPr>
          <p:nvPr>
            <p:ph idx="1"/>
          </p:nvPr>
        </p:nvSpPr>
        <p:spPr>
          <a:xfrm>
            <a:off x="457200" y="1484784"/>
            <a:ext cx="8229600" cy="5904656"/>
          </a:xfrm>
        </p:spPr>
        <p:txBody>
          <a:bodyPr>
            <a:normAutofit fontScale="47500" lnSpcReduction="20000"/>
          </a:bodyPr>
          <a:lstStyle/>
          <a:p>
            <a:pPr>
              <a:buNone/>
            </a:pPr>
            <a:r>
              <a:rPr lang="en-CA" sz="5900" b="1" dirty="0" smtClean="0"/>
              <a:t>The clinic offers</a:t>
            </a:r>
          </a:p>
          <a:p>
            <a:r>
              <a:rPr lang="en-CA" sz="5900" b="1" dirty="0" smtClean="0"/>
              <a:t>legal help in family, immigration and criminal law</a:t>
            </a:r>
          </a:p>
          <a:p>
            <a:r>
              <a:rPr lang="en-CA" sz="5900" b="1" dirty="0" smtClean="0"/>
              <a:t>compassionate support from diverse, skilled counsellors</a:t>
            </a:r>
          </a:p>
          <a:p>
            <a:r>
              <a:rPr lang="en-CA" sz="5900" b="1" dirty="0" smtClean="0"/>
              <a:t>interpretation and translation in more than 90 languages</a:t>
            </a:r>
          </a:p>
          <a:p>
            <a:pPr>
              <a:buNone/>
            </a:pPr>
            <a:endParaRPr lang="en-CA" sz="3400" b="1" dirty="0" smtClean="0"/>
          </a:p>
          <a:p>
            <a:pPr marL="0" indent="0">
              <a:buNone/>
            </a:pPr>
            <a:r>
              <a:rPr lang="en-CA" sz="5900" b="1" dirty="0" smtClean="0"/>
              <a:t>The clinic advocates for law reform and social changes that benefit women</a:t>
            </a:r>
          </a:p>
          <a:p>
            <a:pPr>
              <a:buNone/>
            </a:pPr>
            <a:endParaRPr lang="en-CA" sz="3400" b="1" dirty="0" smtClean="0"/>
          </a:p>
          <a:p>
            <a:pPr>
              <a:buNone/>
            </a:pPr>
            <a:r>
              <a:rPr lang="en-CA" sz="5900" b="1" dirty="0" smtClean="0"/>
              <a:t>The clinic also provides </a:t>
            </a:r>
          </a:p>
          <a:p>
            <a:pPr>
              <a:buNone/>
            </a:pPr>
            <a:r>
              <a:rPr lang="en-CA" sz="5900" b="1" dirty="0" smtClean="0"/>
              <a:t>professional development </a:t>
            </a:r>
          </a:p>
          <a:p>
            <a:pPr>
              <a:buNone/>
            </a:pPr>
            <a:r>
              <a:rPr lang="en-CA" sz="5900" b="1" dirty="0" smtClean="0"/>
              <a:t>opportunities for service providers</a:t>
            </a:r>
          </a:p>
        </p:txBody>
      </p:sp>
      <p:sp>
        <p:nvSpPr>
          <p:cNvPr id="7" name="Slide Number Placeholder 6"/>
          <p:cNvSpPr>
            <a:spLocks noGrp="1"/>
          </p:cNvSpPr>
          <p:nvPr>
            <p:ph type="sldNum" sz="quarter" idx="12"/>
          </p:nvPr>
        </p:nvSpPr>
        <p:spPr/>
        <p:txBody>
          <a:bodyPr/>
          <a:lstStyle/>
          <a:p>
            <a:fld id="{FECFC007-9792-4F65-A912-6E0BA6FEF99C}" type="slidenum">
              <a:rPr lang="en-CA" smtClean="0"/>
              <a:pPr/>
              <a:t>15</a:t>
            </a:fld>
            <a:endParaRPr lang="en-CA" dirty="0"/>
          </a:p>
        </p:txBody>
      </p:sp>
      <p:sp>
        <p:nvSpPr>
          <p:cNvPr id="2" name="Title 1"/>
          <p:cNvSpPr>
            <a:spLocks noGrp="1"/>
          </p:cNvSpPr>
          <p:nvPr>
            <p:ph type="title" idx="4294967295"/>
          </p:nvPr>
        </p:nvSpPr>
        <p:spPr>
          <a:xfrm>
            <a:off x="914400" y="-171450"/>
            <a:ext cx="8229600" cy="1152525"/>
          </a:xfrm>
        </p:spPr>
        <p:txBody>
          <a:bodyPr/>
          <a:lstStyle/>
          <a:p>
            <a:r>
              <a:rPr lang="en-US" dirty="0" smtClean="0">
                <a:solidFill>
                  <a:schemeClr val="bg1"/>
                </a:solidFill>
                <a:latin typeface="Garamond" pitchFamily="18" charset="0"/>
              </a:rPr>
              <a:t>Barbra Schlifer Clinic</a:t>
            </a:r>
            <a:endParaRPr lang="en-US" dirty="0">
              <a:solidFill>
                <a:schemeClr val="bg1"/>
              </a:solidFill>
              <a:latin typeface="Garamond"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16832"/>
            <a:ext cx="8229600" cy="4209331"/>
          </a:xfrm>
        </p:spPr>
        <p:txBody>
          <a:bodyPr>
            <a:normAutofit/>
          </a:bodyPr>
          <a:lstStyle/>
          <a:p>
            <a:pPr marL="0" indent="0">
              <a:buNone/>
            </a:pPr>
            <a:r>
              <a:rPr lang="en-CA" b="1" dirty="0" smtClean="0">
                <a:latin typeface="Garamond" pitchFamily="18" charset="0"/>
              </a:rPr>
              <a:t>Elizabeth </a:t>
            </a:r>
            <a:r>
              <a:rPr lang="en-CA" b="1" dirty="0">
                <a:latin typeface="Garamond" pitchFamily="18" charset="0"/>
              </a:rPr>
              <a:t>Fry </a:t>
            </a:r>
            <a:r>
              <a:rPr lang="en-CA" b="1" dirty="0" smtClean="0">
                <a:latin typeface="Garamond" pitchFamily="18" charset="0"/>
              </a:rPr>
              <a:t>Toronto works with women who are, have been or are at risk of being in conflict with the law</a:t>
            </a:r>
          </a:p>
          <a:p>
            <a:pPr marL="0" indent="0">
              <a:buNone/>
            </a:pPr>
            <a:endParaRPr lang="en-CA" b="1" dirty="0" smtClean="0">
              <a:latin typeface="Garamond" pitchFamily="18" charset="0"/>
            </a:endParaRPr>
          </a:p>
          <a:p>
            <a:pPr marL="0" indent="0">
              <a:buNone/>
            </a:pPr>
            <a:r>
              <a:rPr lang="en-CA" b="1" dirty="0" smtClean="0">
                <a:latin typeface="Garamond" pitchFamily="18" charset="0"/>
              </a:rPr>
              <a:t>Elizabeth Fry Toronto </a:t>
            </a:r>
            <a:r>
              <a:rPr lang="en-CA" b="1" dirty="0">
                <a:latin typeface="Garamond" pitchFamily="18" charset="0"/>
              </a:rPr>
              <a:t>has being working in partnership with WomanACT and </a:t>
            </a:r>
            <a:r>
              <a:rPr lang="en-CA" b="1" dirty="0" smtClean="0">
                <a:latin typeface="Garamond" pitchFamily="18" charset="0"/>
              </a:rPr>
              <a:t>Barbra </a:t>
            </a:r>
            <a:r>
              <a:rPr lang="en-CA" b="1" dirty="0">
                <a:latin typeface="Garamond" pitchFamily="18" charset="0"/>
              </a:rPr>
              <a:t>Schlifer Clinic on </a:t>
            </a:r>
            <a:r>
              <a:rPr lang="en-CA" b="1" dirty="0" smtClean="0">
                <a:latin typeface="Garamond" pitchFamily="18" charset="0"/>
              </a:rPr>
              <a:t>‘the blueprints’ project funded by </a:t>
            </a:r>
            <a:r>
              <a:rPr lang="en-CA" b="1" dirty="0">
                <a:latin typeface="Garamond" pitchFamily="18" charset="0"/>
              </a:rPr>
              <a:t>Status of Women </a:t>
            </a:r>
            <a:r>
              <a:rPr lang="en-CA" b="1" dirty="0" smtClean="0">
                <a:latin typeface="Garamond" pitchFamily="18" charset="0"/>
              </a:rPr>
              <a:t>for the last two years</a:t>
            </a:r>
            <a:endParaRPr lang="en-CA" b="1" dirty="0">
              <a:latin typeface="Garamond" pitchFamily="18" charset="0"/>
            </a:endParaRPr>
          </a:p>
          <a:p>
            <a:pPr>
              <a:buNone/>
            </a:pPr>
            <a:endParaRPr lang="en-CA" dirty="0">
              <a:latin typeface="Garamond" pitchFamily="18" charset="0"/>
            </a:endParaRPr>
          </a:p>
          <a:p>
            <a:pPr>
              <a:buNone/>
            </a:pPr>
            <a:endParaRPr lang="en-CA" dirty="0"/>
          </a:p>
        </p:txBody>
      </p:sp>
      <p:sp>
        <p:nvSpPr>
          <p:cNvPr id="8" name="Slide Number Placeholder 7"/>
          <p:cNvSpPr>
            <a:spLocks noGrp="1"/>
          </p:cNvSpPr>
          <p:nvPr>
            <p:ph type="sldNum" sz="quarter" idx="12"/>
          </p:nvPr>
        </p:nvSpPr>
        <p:spPr/>
        <p:txBody>
          <a:bodyPr/>
          <a:lstStyle/>
          <a:p>
            <a:fld id="{FECFC007-9792-4F65-A912-6E0BA6FEF99C}" type="slidenum">
              <a:rPr lang="en-CA" smtClean="0"/>
              <a:pPr/>
              <a:t>16</a:t>
            </a:fld>
            <a:endParaRPr lang="en-CA" dirty="0"/>
          </a:p>
        </p:txBody>
      </p:sp>
      <p:pic>
        <p:nvPicPr>
          <p:cNvPr id="9" name="Picture 8" descr="FullLogo.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51520" y="173283"/>
            <a:ext cx="5832648" cy="21755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CA" b="1" dirty="0" smtClean="0"/>
              <a:t>The project: </a:t>
            </a:r>
          </a:p>
          <a:p>
            <a:pPr>
              <a:buNone/>
            </a:pPr>
            <a:endParaRPr lang="en-CA" sz="1900" b="1" dirty="0" smtClean="0"/>
          </a:p>
          <a:p>
            <a:r>
              <a:rPr lang="en-CA" b="1" dirty="0" smtClean="0"/>
              <a:t>Undertook a significant gender based analysis of policy and the impact of policy intersections on women who experience violence</a:t>
            </a:r>
          </a:p>
          <a:p>
            <a:pPr>
              <a:buNone/>
            </a:pPr>
            <a:endParaRPr lang="en-CA" sz="1700" b="1" dirty="0" smtClean="0"/>
          </a:p>
          <a:p>
            <a:r>
              <a:rPr lang="en-CA" b="1" dirty="0" smtClean="0"/>
              <a:t>Identified great work that is already being done in the area of Violence Against Women</a:t>
            </a:r>
          </a:p>
          <a:p>
            <a:pPr>
              <a:buNone/>
            </a:pPr>
            <a:endParaRPr lang="en-CA" sz="1700" b="1" dirty="0" smtClean="0"/>
          </a:p>
          <a:p>
            <a:r>
              <a:rPr lang="en-CA" b="1" dirty="0" smtClean="0"/>
              <a:t>Developed some tools and a ‘blueprint’ to chart our path forward</a:t>
            </a:r>
          </a:p>
          <a:p>
            <a:endParaRPr lang="en-CA" dirty="0"/>
          </a:p>
        </p:txBody>
      </p:sp>
      <p:sp>
        <p:nvSpPr>
          <p:cNvPr id="5" name="Slide Number Placeholder 4"/>
          <p:cNvSpPr>
            <a:spLocks noGrp="1"/>
          </p:cNvSpPr>
          <p:nvPr>
            <p:ph type="sldNum" sz="quarter" idx="12"/>
          </p:nvPr>
        </p:nvSpPr>
        <p:spPr/>
        <p:txBody>
          <a:bodyPr/>
          <a:lstStyle/>
          <a:p>
            <a:fld id="{FECFC007-9792-4F65-A912-6E0BA6FEF99C}" type="slidenum">
              <a:rPr lang="en-CA" smtClean="0"/>
              <a:pPr/>
              <a:t>17</a:t>
            </a:fld>
            <a:endParaRPr lang="en-CA" dirty="0"/>
          </a:p>
        </p:txBody>
      </p:sp>
      <p:sp>
        <p:nvSpPr>
          <p:cNvPr id="2" name="Title 1"/>
          <p:cNvSpPr>
            <a:spLocks noGrp="1"/>
          </p:cNvSpPr>
          <p:nvPr>
            <p:ph type="title" idx="4294967295"/>
          </p:nvPr>
        </p:nvSpPr>
        <p:spPr>
          <a:xfrm>
            <a:off x="0" y="274638"/>
            <a:ext cx="8229600" cy="1143000"/>
          </a:xfrm>
        </p:spPr>
        <p:txBody>
          <a:bodyPr/>
          <a:lstStyle/>
          <a:p>
            <a:r>
              <a:rPr lang="en-CA" b="1" dirty="0" smtClean="0"/>
              <a:t>Policies Matter</a:t>
            </a:r>
            <a:endParaRPr lang="en-CA"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5256584"/>
          </a:xfrm>
        </p:spPr>
        <p:txBody>
          <a:bodyPr>
            <a:normAutofit fontScale="92500" lnSpcReduction="10000"/>
          </a:bodyPr>
          <a:lstStyle/>
          <a:p>
            <a:pPr>
              <a:buNone/>
            </a:pPr>
            <a:r>
              <a:rPr lang="en-CA" sz="3000" b="1" dirty="0" smtClean="0"/>
              <a:t>• 	Identified collaborative projects to pilot with organizations that work with women who experience violence</a:t>
            </a:r>
          </a:p>
          <a:p>
            <a:pPr>
              <a:buNone/>
            </a:pPr>
            <a:endParaRPr lang="en-CA" sz="3000" b="1" dirty="0" smtClean="0"/>
          </a:p>
          <a:p>
            <a:pPr>
              <a:buNone/>
            </a:pPr>
            <a:r>
              <a:rPr lang="en-CA" sz="3000" b="1" dirty="0" smtClean="0"/>
              <a:t>• 	Engaged the service provider community in the learning process</a:t>
            </a:r>
          </a:p>
          <a:p>
            <a:pPr>
              <a:buNone/>
            </a:pPr>
            <a:endParaRPr lang="en-CA" sz="3000" b="1" dirty="0" smtClean="0"/>
          </a:p>
          <a:p>
            <a:pPr>
              <a:buNone/>
            </a:pPr>
            <a:r>
              <a:rPr lang="en-CA" sz="3000" b="1" dirty="0" smtClean="0"/>
              <a:t>• 	Undertook activities to enhance communication &amp; collaboration with partners in the broader human services systems including criminal justice, child custody &amp; immigration in order to strengthen women’s safe access to legal services.</a:t>
            </a:r>
          </a:p>
          <a:p>
            <a:endParaRPr lang="en-CA" dirty="0"/>
          </a:p>
        </p:txBody>
      </p:sp>
      <p:sp>
        <p:nvSpPr>
          <p:cNvPr id="4" name="Slide Number Placeholder 3"/>
          <p:cNvSpPr>
            <a:spLocks noGrp="1"/>
          </p:cNvSpPr>
          <p:nvPr>
            <p:ph type="sldNum" sz="quarter" idx="12"/>
          </p:nvPr>
        </p:nvSpPr>
        <p:spPr/>
        <p:txBody>
          <a:bodyPr/>
          <a:lstStyle/>
          <a:p>
            <a:fld id="{FECFC007-9792-4F65-A912-6E0BA6FEF99C}" type="slidenum">
              <a:rPr lang="en-CA" smtClean="0"/>
              <a:pPr/>
              <a:t>18</a:t>
            </a:fld>
            <a:endParaRPr lang="en-CA" dirty="0"/>
          </a:p>
        </p:txBody>
      </p:sp>
      <p:sp>
        <p:nvSpPr>
          <p:cNvPr id="2" name="Title 1"/>
          <p:cNvSpPr>
            <a:spLocks noGrp="1"/>
          </p:cNvSpPr>
          <p:nvPr>
            <p:ph type="title" idx="4294967295"/>
          </p:nvPr>
        </p:nvSpPr>
        <p:spPr>
          <a:xfrm>
            <a:off x="0" y="692150"/>
            <a:ext cx="8229600" cy="725488"/>
          </a:xfrm>
        </p:spPr>
        <p:txBody>
          <a:bodyPr>
            <a:normAutofit fontScale="90000"/>
          </a:bodyPr>
          <a:lstStyle/>
          <a:p>
            <a:r>
              <a:rPr lang="en-CA" b="1" dirty="0" smtClean="0"/>
              <a:t>The Project’s Activities:</a:t>
            </a:r>
            <a:r>
              <a:rPr lang="en-CA" dirty="0" smtClean="0"/>
              <a:t/>
            </a:r>
            <a:br>
              <a:rPr lang="en-CA" dirty="0" smtClean="0"/>
            </a:br>
            <a:endParaRPr lang="en-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19256" cy="4857403"/>
          </a:xfrm>
        </p:spPr>
        <p:txBody>
          <a:bodyPr>
            <a:noAutofit/>
          </a:bodyPr>
          <a:lstStyle/>
          <a:p>
            <a:pPr marL="352425" indent="-352425">
              <a:spcBef>
                <a:spcPts val="0"/>
              </a:spcBef>
            </a:pPr>
            <a:r>
              <a:rPr lang="en-CA" sz="2300" b="1" dirty="0" smtClean="0"/>
              <a:t>Mapped policies </a:t>
            </a:r>
            <a:r>
              <a:rPr lang="en-CA" sz="2300" b="1" dirty="0"/>
              <a:t>at a national, provincial </a:t>
            </a:r>
            <a:r>
              <a:rPr lang="en-CA" sz="2300" b="1" dirty="0" smtClean="0"/>
              <a:t>&amp; </a:t>
            </a:r>
            <a:r>
              <a:rPr lang="en-CA" sz="2300" b="1" dirty="0"/>
              <a:t>municipal </a:t>
            </a:r>
            <a:r>
              <a:rPr lang="en-CA" sz="2300" b="1" dirty="0" smtClean="0"/>
              <a:t>level</a:t>
            </a:r>
          </a:p>
          <a:p>
            <a:pPr marL="352425" indent="-352425">
              <a:spcBef>
                <a:spcPts val="0"/>
              </a:spcBef>
            </a:pPr>
            <a:endParaRPr lang="en-CA" sz="2300" b="1" dirty="0"/>
          </a:p>
          <a:p>
            <a:pPr marL="352425" indent="-352425">
              <a:spcBef>
                <a:spcPts val="0"/>
              </a:spcBef>
            </a:pPr>
            <a:r>
              <a:rPr lang="en-CA" sz="2300" b="1" dirty="0" smtClean="0"/>
              <a:t>Documented key </a:t>
            </a:r>
            <a:r>
              <a:rPr lang="en-CA" sz="2300" b="1" dirty="0"/>
              <a:t>reports that address </a:t>
            </a:r>
            <a:r>
              <a:rPr lang="en-CA" sz="2300" b="1" dirty="0" smtClean="0"/>
              <a:t>violence </a:t>
            </a:r>
            <a:r>
              <a:rPr lang="en-CA" sz="2300" b="1" dirty="0"/>
              <a:t>a</a:t>
            </a:r>
            <a:r>
              <a:rPr lang="en-CA" sz="2300" b="1" dirty="0" smtClean="0"/>
              <a:t>gainst   women</a:t>
            </a:r>
          </a:p>
          <a:p>
            <a:pPr marL="352425" indent="-352425">
              <a:spcBef>
                <a:spcPts val="0"/>
              </a:spcBef>
            </a:pPr>
            <a:endParaRPr lang="en-CA" sz="2300" b="1" dirty="0"/>
          </a:p>
          <a:p>
            <a:pPr marL="352425" indent="-352425">
              <a:spcBef>
                <a:spcPts val="0"/>
              </a:spcBef>
            </a:pPr>
            <a:r>
              <a:rPr lang="en-CA" sz="2300" b="1" dirty="0" smtClean="0"/>
              <a:t>Integrated </a:t>
            </a:r>
            <a:r>
              <a:rPr lang="en-CA" sz="2300" b="1" dirty="0"/>
              <a:t>evaluation from the </a:t>
            </a:r>
            <a:r>
              <a:rPr lang="en-CA" sz="2300" b="1" dirty="0" smtClean="0"/>
              <a:t>onset</a:t>
            </a:r>
          </a:p>
          <a:p>
            <a:pPr marL="352425" indent="-352425">
              <a:spcBef>
                <a:spcPts val="0"/>
              </a:spcBef>
            </a:pPr>
            <a:endParaRPr lang="en-CA" sz="2300" b="1" dirty="0"/>
          </a:p>
          <a:p>
            <a:pPr marL="352425" indent="-352425">
              <a:spcBef>
                <a:spcPts val="0"/>
              </a:spcBef>
            </a:pPr>
            <a:r>
              <a:rPr lang="en-CA" sz="2300" b="1" dirty="0" smtClean="0"/>
              <a:t>Consulted </a:t>
            </a:r>
            <a:r>
              <a:rPr lang="en-CA" sz="2300" b="1" dirty="0"/>
              <a:t>broadly: women with lived </a:t>
            </a:r>
            <a:r>
              <a:rPr lang="en-CA" sz="2300" b="1" dirty="0" smtClean="0"/>
              <a:t>experiences of </a:t>
            </a:r>
            <a:r>
              <a:rPr lang="en-CA" sz="2300" b="1" dirty="0"/>
              <a:t>violence, leaders, advocates, practitioners and other </a:t>
            </a:r>
            <a:r>
              <a:rPr lang="en-CA" sz="2300" b="1" dirty="0" smtClean="0"/>
              <a:t>experts</a:t>
            </a:r>
          </a:p>
          <a:p>
            <a:pPr marL="352425" indent="-352425">
              <a:spcBef>
                <a:spcPts val="0"/>
              </a:spcBef>
            </a:pPr>
            <a:endParaRPr lang="en-CA" sz="2300" b="1" dirty="0"/>
          </a:p>
          <a:p>
            <a:pPr marL="352425" indent="-352425">
              <a:spcBef>
                <a:spcPts val="0"/>
              </a:spcBef>
            </a:pPr>
            <a:r>
              <a:rPr lang="en-CA" sz="2300" b="1" dirty="0" smtClean="0"/>
              <a:t>Developed </a:t>
            </a:r>
            <a:r>
              <a:rPr lang="en-CA" sz="2300" b="1" dirty="0"/>
              <a:t>two pilot initiatives</a:t>
            </a:r>
          </a:p>
          <a:p>
            <a:pPr marL="352425" indent="-352425">
              <a:spcBef>
                <a:spcPts val="0"/>
              </a:spcBef>
              <a:buNone/>
            </a:pPr>
            <a:r>
              <a:rPr lang="en-CA" sz="2300" b="1" dirty="0" smtClean="0"/>
              <a:t>  		-</a:t>
            </a:r>
            <a:r>
              <a:rPr lang="en-CA" sz="2300" b="1" dirty="0"/>
              <a:t>Coordinated Access for </a:t>
            </a:r>
            <a:r>
              <a:rPr lang="en-CA" sz="2300" b="1" dirty="0" smtClean="0"/>
              <a:t>Women</a:t>
            </a:r>
          </a:p>
          <a:p>
            <a:pPr marL="352425" indent="-352425">
              <a:spcBef>
                <a:spcPts val="0"/>
              </a:spcBef>
              <a:buNone/>
            </a:pPr>
            <a:r>
              <a:rPr lang="en-CA" sz="2300" b="1" dirty="0" smtClean="0"/>
              <a:t>	        -</a:t>
            </a:r>
            <a:r>
              <a:rPr lang="en-CA" sz="2300" b="1" dirty="0"/>
              <a:t>Supporting Refugee Women in </a:t>
            </a:r>
            <a:r>
              <a:rPr lang="en-CA" sz="2300" b="1" dirty="0" smtClean="0"/>
              <a:t>Detention</a:t>
            </a:r>
            <a:endParaRPr lang="en-CA" sz="2300" b="1" dirty="0"/>
          </a:p>
        </p:txBody>
      </p:sp>
      <p:sp>
        <p:nvSpPr>
          <p:cNvPr id="5" name="Slide Number Placeholder 4"/>
          <p:cNvSpPr>
            <a:spLocks noGrp="1"/>
          </p:cNvSpPr>
          <p:nvPr>
            <p:ph type="sldNum" sz="quarter" idx="12"/>
          </p:nvPr>
        </p:nvSpPr>
        <p:spPr/>
        <p:txBody>
          <a:bodyPr/>
          <a:lstStyle/>
          <a:p>
            <a:fld id="{FECFC007-9792-4F65-A912-6E0BA6FEF99C}" type="slidenum">
              <a:rPr lang="en-CA" smtClean="0"/>
              <a:pPr/>
              <a:t>19</a:t>
            </a:fld>
            <a:endParaRPr lang="en-CA"/>
          </a:p>
        </p:txBody>
      </p:sp>
      <p:sp>
        <p:nvSpPr>
          <p:cNvPr id="2" name="Title 1"/>
          <p:cNvSpPr>
            <a:spLocks noGrp="1"/>
          </p:cNvSpPr>
          <p:nvPr>
            <p:ph type="title" idx="4294967295"/>
          </p:nvPr>
        </p:nvSpPr>
        <p:spPr>
          <a:xfrm>
            <a:off x="0" y="274638"/>
            <a:ext cx="8229600" cy="1143000"/>
          </a:xfrm>
        </p:spPr>
        <p:txBody>
          <a:bodyPr/>
          <a:lstStyle/>
          <a:p>
            <a:r>
              <a:rPr lang="en-CA" b="1" dirty="0" smtClean="0"/>
              <a:t>What We Did</a:t>
            </a:r>
            <a:endParaRPr lang="en-CA"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png"/>
          <p:cNvPicPr>
            <a:picLocks noChangeAspect="1"/>
          </p:cNvPicPr>
          <p:nvPr/>
        </p:nvPicPr>
        <p:blipFill>
          <a:blip r:embed="rId3" cstate="print">
            <a:lum bright="-14000" contrast="36000"/>
          </a:blip>
          <a:stretch>
            <a:fillRect/>
          </a:stretch>
        </p:blipFill>
        <p:spPr>
          <a:xfrm>
            <a:off x="216024" y="115299"/>
            <a:ext cx="8748464" cy="1535214"/>
          </a:xfrm>
          <a:prstGeom prst="rect">
            <a:avLst/>
          </a:prstGeom>
        </p:spPr>
      </p:pic>
      <p:sp>
        <p:nvSpPr>
          <p:cNvPr id="3" name="Content Placeholder 2"/>
          <p:cNvSpPr>
            <a:spLocks noGrp="1"/>
          </p:cNvSpPr>
          <p:nvPr>
            <p:ph idx="1"/>
          </p:nvPr>
        </p:nvSpPr>
        <p:spPr>
          <a:xfrm>
            <a:off x="457200" y="1855365"/>
            <a:ext cx="8229600" cy="4525963"/>
          </a:xfrm>
        </p:spPr>
        <p:txBody>
          <a:bodyPr>
            <a:normAutofit/>
          </a:bodyPr>
          <a:lstStyle/>
          <a:p>
            <a:pPr marL="0" indent="0">
              <a:buNone/>
            </a:pPr>
            <a:endParaRPr lang="en-US" sz="3400" dirty="0" smtClean="0">
              <a:latin typeface="Garamond" pitchFamily="18" charset="0"/>
            </a:endParaRPr>
          </a:p>
          <a:p>
            <a:pPr marL="0" indent="0">
              <a:buNone/>
            </a:pPr>
            <a:r>
              <a:rPr lang="en-US" sz="3400" b="1" dirty="0" smtClean="0">
                <a:latin typeface="Garamond" pitchFamily="18" charset="0"/>
              </a:rPr>
              <a:t>is a </a:t>
            </a:r>
            <a:r>
              <a:rPr lang="en-US" sz="3400" b="1" dirty="0" smtClean="0">
                <a:solidFill>
                  <a:schemeClr val="accent6"/>
                </a:solidFill>
                <a:latin typeface="Garamond" pitchFamily="18" charset="0"/>
              </a:rPr>
              <a:t>council</a:t>
            </a:r>
            <a:r>
              <a:rPr lang="en-US" sz="3400" b="1" dirty="0" smtClean="0">
                <a:solidFill>
                  <a:srgbClr val="EB9E03"/>
                </a:solidFill>
                <a:latin typeface="Garamond" pitchFamily="18" charset="0"/>
              </a:rPr>
              <a:t> </a:t>
            </a:r>
            <a:r>
              <a:rPr lang="en-US" sz="3400" b="1" dirty="0" smtClean="0">
                <a:latin typeface="Garamond" pitchFamily="18" charset="0"/>
              </a:rPr>
              <a:t>of organizations dedicated to </a:t>
            </a:r>
            <a:r>
              <a:rPr lang="en-US" sz="3400" b="1" dirty="0" smtClean="0">
                <a:solidFill>
                  <a:schemeClr val="accent6"/>
                </a:solidFill>
                <a:latin typeface="Garamond" pitchFamily="18" charset="0"/>
              </a:rPr>
              <a:t>preventing violence </a:t>
            </a:r>
            <a:r>
              <a:rPr lang="en-US" sz="3400" b="1" dirty="0" smtClean="0">
                <a:latin typeface="Garamond" pitchFamily="18" charset="0"/>
              </a:rPr>
              <a:t>against women and children and promoting a Toronto-wide integrated, coordinated response through </a:t>
            </a:r>
            <a:r>
              <a:rPr lang="en-US" sz="3400" b="1" dirty="0" smtClean="0">
                <a:solidFill>
                  <a:schemeClr val="accent6"/>
                </a:solidFill>
                <a:effectLst>
                  <a:outerShdw blurRad="38100" dist="38100" dir="2700000" algn="tl">
                    <a:srgbClr val="000000">
                      <a:alpha val="43137"/>
                    </a:srgbClr>
                  </a:outerShdw>
                </a:effectLst>
                <a:latin typeface="Garamond" pitchFamily="18" charset="0"/>
              </a:rPr>
              <a:t>leadership, education and community mobilization</a:t>
            </a:r>
            <a:endParaRPr lang="en-US" sz="3400" b="1" dirty="0">
              <a:solidFill>
                <a:schemeClr val="accent6"/>
              </a:solidFill>
              <a:effectLst>
                <a:outerShdw blurRad="38100" dist="38100" dir="2700000" algn="tl">
                  <a:srgbClr val="000000">
                    <a:alpha val="43137"/>
                  </a:srgbClr>
                </a:outerShdw>
              </a:effectLst>
              <a:latin typeface="Garamond" pitchFamily="18" charset="0"/>
            </a:endParaRPr>
          </a:p>
        </p:txBody>
      </p:sp>
      <p:sp>
        <p:nvSpPr>
          <p:cNvPr id="5" name="Slide Number Placeholder 4"/>
          <p:cNvSpPr>
            <a:spLocks noGrp="1"/>
          </p:cNvSpPr>
          <p:nvPr>
            <p:ph type="sldNum" sz="quarter" idx="12"/>
          </p:nvPr>
        </p:nvSpPr>
        <p:spPr/>
        <p:txBody>
          <a:bodyPr/>
          <a:lstStyle/>
          <a:p>
            <a:fld id="{FECFC007-9792-4F65-A912-6E0BA6FEF99C}" type="slidenum">
              <a:rPr lang="en-CA" smtClean="0"/>
              <a:pPr/>
              <a:t>2</a:t>
            </a:fld>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1907704" y="1556792"/>
            <a:ext cx="5039532" cy="4885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ECFC007-9792-4F65-A912-6E0BA6FEF99C}" type="slidenum">
              <a:rPr lang="en-CA" smtClean="0"/>
              <a:pPr/>
              <a:t>20</a:t>
            </a:fld>
            <a:endParaRPr lang="en-CA"/>
          </a:p>
        </p:txBody>
      </p:sp>
      <p:sp>
        <p:nvSpPr>
          <p:cNvPr id="2" name="Title 1"/>
          <p:cNvSpPr>
            <a:spLocks noGrp="1"/>
          </p:cNvSpPr>
          <p:nvPr>
            <p:ph type="title" idx="4294967295"/>
          </p:nvPr>
        </p:nvSpPr>
        <p:spPr>
          <a:xfrm>
            <a:off x="914400" y="333375"/>
            <a:ext cx="8229600" cy="1143000"/>
          </a:xfrm>
        </p:spPr>
        <p:txBody>
          <a:bodyPr>
            <a:normAutofit/>
          </a:bodyPr>
          <a:lstStyle/>
          <a:p>
            <a:r>
              <a:rPr lang="en-CA" sz="2800" b="1" dirty="0" smtClean="0"/>
              <a:t>Policies Matter Website</a:t>
            </a:r>
            <a:br>
              <a:rPr lang="en-CA" sz="2800" b="1" dirty="0" smtClean="0"/>
            </a:br>
            <a:r>
              <a:rPr lang="en-CA" sz="2800" b="1" dirty="0" smtClean="0">
                <a:hlinkClick r:id="rId4"/>
              </a:rPr>
              <a:t>http://womanabuse.ca/policiesmatter/home.html</a:t>
            </a:r>
            <a:endParaRPr lang="en-CA"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CFC007-9792-4F65-A912-6E0BA6FEF99C}" type="slidenum">
              <a:rPr lang="en-CA" smtClean="0"/>
              <a:pPr/>
              <a:t>21</a:t>
            </a:fld>
            <a:endParaRPr lang="en-CA"/>
          </a:p>
        </p:txBody>
      </p:sp>
      <p:sp>
        <p:nvSpPr>
          <p:cNvPr id="2" name="Title 1"/>
          <p:cNvSpPr>
            <a:spLocks noGrp="1"/>
          </p:cNvSpPr>
          <p:nvPr>
            <p:ph type="title" idx="4294967295"/>
          </p:nvPr>
        </p:nvSpPr>
        <p:spPr>
          <a:xfrm>
            <a:off x="914400" y="333375"/>
            <a:ext cx="8229600" cy="1143000"/>
          </a:xfrm>
        </p:spPr>
        <p:txBody>
          <a:bodyPr>
            <a:normAutofit fontScale="90000"/>
          </a:bodyPr>
          <a:lstStyle/>
          <a:p>
            <a:r>
              <a:rPr lang="en-CA" sz="2800" b="1" dirty="0" smtClean="0"/>
              <a:t/>
            </a:r>
            <a:br>
              <a:rPr lang="en-CA" sz="2800" b="1" dirty="0" smtClean="0"/>
            </a:br>
            <a:r>
              <a:rPr lang="en-CA" sz="2800" b="1" dirty="0"/>
              <a:t/>
            </a:r>
            <a:br>
              <a:rPr lang="en-CA" sz="2800" b="1" dirty="0"/>
            </a:br>
            <a:r>
              <a:rPr lang="en-CA" sz="2800" b="1" dirty="0" smtClean="0"/>
              <a:t/>
            </a:r>
            <a:br>
              <a:rPr lang="en-CA" sz="2800" b="1" dirty="0" smtClean="0"/>
            </a:br>
            <a:r>
              <a:rPr lang="en-CA" sz="2800" b="1" dirty="0"/>
              <a:t/>
            </a:r>
            <a:br>
              <a:rPr lang="en-CA" sz="2800" b="1" dirty="0"/>
            </a:br>
            <a:r>
              <a:rPr lang="en-CA" sz="2800" b="1" dirty="0" smtClean="0"/>
              <a:t/>
            </a:r>
            <a:br>
              <a:rPr lang="en-CA" sz="2800" b="1" dirty="0" smtClean="0"/>
            </a:br>
            <a:r>
              <a:rPr lang="en-CA" sz="2800" b="1" dirty="0"/>
              <a:t/>
            </a:r>
            <a:br>
              <a:rPr lang="en-CA" sz="2800" b="1" dirty="0"/>
            </a:br>
            <a:r>
              <a:rPr lang="en-CA" sz="2800" b="1" dirty="0" smtClean="0"/>
              <a:t/>
            </a:r>
            <a:br>
              <a:rPr lang="en-CA" sz="2800" b="1" dirty="0" smtClean="0"/>
            </a:br>
            <a:r>
              <a:rPr lang="en-CA" sz="2800" b="1" dirty="0"/>
              <a:t/>
            </a:r>
            <a:br>
              <a:rPr lang="en-CA" sz="2800" b="1" dirty="0"/>
            </a:br>
            <a:r>
              <a:rPr lang="en-CA" sz="2800" b="1" dirty="0"/>
              <a:t/>
            </a:r>
            <a:br>
              <a:rPr lang="en-CA" sz="2800" b="1" dirty="0"/>
            </a:br>
            <a:r>
              <a:rPr lang="en-CA" sz="2800" b="1" dirty="0"/>
              <a:t/>
            </a:r>
            <a:br>
              <a:rPr lang="en-CA" sz="2800" b="1" dirty="0"/>
            </a:br>
            <a:endParaRPr lang="en-CA" sz="2800" b="1" dirty="0"/>
          </a:p>
        </p:txBody>
      </p:sp>
      <p:sp>
        <p:nvSpPr>
          <p:cNvPr id="3" name="Content Placeholder 2"/>
          <p:cNvSpPr>
            <a:spLocks noGrp="1"/>
          </p:cNvSpPr>
          <p:nvPr>
            <p:ph idx="1"/>
          </p:nvPr>
        </p:nvSpPr>
        <p:spPr/>
        <p:txBody>
          <a:bodyPr/>
          <a:lstStyle/>
          <a:p>
            <a:endParaRPr lang="en-CA" dirty="0" smtClean="0"/>
          </a:p>
          <a:p>
            <a:pPr marL="0" indent="0" algn="ctr">
              <a:buNone/>
            </a:pPr>
            <a:r>
              <a:rPr lang="en-CA" sz="3200" b="1" dirty="0"/>
              <a:t>End Violence Against Women Week In Toronto </a:t>
            </a:r>
            <a:br>
              <a:rPr lang="en-CA" sz="3200" b="1" dirty="0"/>
            </a:br>
            <a:endParaRPr lang="en-CA" sz="2400" b="1" dirty="0"/>
          </a:p>
          <a:p>
            <a:pPr marL="0" indent="0">
              <a:buNone/>
            </a:pPr>
            <a:r>
              <a:rPr lang="en-CA" sz="2800" b="1" dirty="0">
                <a:hlinkClick r:id="rId3"/>
              </a:rPr>
              <a:t>http://www.womanactsendviolenceagainstwomenweek.com/</a:t>
            </a:r>
            <a:endParaRPr lang="en-CA" sz="2800" b="1" dirty="0"/>
          </a:p>
          <a:p>
            <a:pPr marL="0" indent="0">
              <a:buNone/>
            </a:pPr>
            <a:endParaRPr lang="en-CA" dirty="0"/>
          </a:p>
        </p:txBody>
      </p:sp>
    </p:spTree>
    <p:extLst>
      <p:ext uri="{BB962C8B-B14F-4D97-AF65-F5344CB8AC3E}">
        <p14:creationId xmlns:p14="http://schemas.microsoft.com/office/powerpoint/2010/main" xmlns="" val="68170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CFC007-9792-4F65-A912-6E0BA6FEF99C}" type="slidenum">
              <a:rPr lang="en-CA" smtClean="0"/>
              <a:pPr/>
              <a:t>22</a:t>
            </a:fld>
            <a:endParaRPr lang="en-CA"/>
          </a:p>
        </p:txBody>
      </p:sp>
      <p:sp>
        <p:nvSpPr>
          <p:cNvPr id="2" name="Title 1"/>
          <p:cNvSpPr>
            <a:spLocks noGrp="1"/>
          </p:cNvSpPr>
          <p:nvPr>
            <p:ph type="title" idx="4294967295"/>
          </p:nvPr>
        </p:nvSpPr>
        <p:spPr>
          <a:xfrm>
            <a:off x="914400" y="333375"/>
            <a:ext cx="8229600" cy="1143000"/>
          </a:xfrm>
        </p:spPr>
        <p:txBody>
          <a:bodyPr>
            <a:normAutofit fontScale="90000"/>
          </a:bodyPr>
          <a:lstStyle/>
          <a:p>
            <a:r>
              <a:rPr lang="en-CA" sz="2800" b="1" dirty="0" smtClean="0"/>
              <a:t/>
            </a:r>
            <a:br>
              <a:rPr lang="en-CA" sz="2800" b="1" dirty="0" smtClean="0"/>
            </a:br>
            <a:r>
              <a:rPr lang="en-CA" sz="2800" b="1" dirty="0"/>
              <a:t/>
            </a:r>
            <a:br>
              <a:rPr lang="en-CA" sz="2800" b="1" dirty="0"/>
            </a:br>
            <a:r>
              <a:rPr lang="en-CA" sz="2800" b="1" dirty="0" smtClean="0"/>
              <a:t/>
            </a:r>
            <a:br>
              <a:rPr lang="en-CA" sz="2800" b="1" dirty="0" smtClean="0"/>
            </a:br>
            <a:r>
              <a:rPr lang="en-CA" sz="2800" b="1" dirty="0"/>
              <a:t/>
            </a:r>
            <a:br>
              <a:rPr lang="en-CA" sz="2800" b="1" dirty="0"/>
            </a:br>
            <a:r>
              <a:rPr lang="en-CA" sz="2800" b="1" dirty="0" smtClean="0"/>
              <a:t/>
            </a:r>
            <a:br>
              <a:rPr lang="en-CA" sz="2800" b="1" dirty="0" smtClean="0"/>
            </a:br>
            <a:r>
              <a:rPr lang="en-CA" sz="2800" b="1" dirty="0"/>
              <a:t/>
            </a:r>
            <a:br>
              <a:rPr lang="en-CA" sz="2800" b="1" dirty="0"/>
            </a:br>
            <a:r>
              <a:rPr lang="en-CA" sz="2800" b="1" dirty="0" smtClean="0"/>
              <a:t/>
            </a:r>
            <a:br>
              <a:rPr lang="en-CA" sz="2800" b="1" dirty="0" smtClean="0"/>
            </a:br>
            <a:r>
              <a:rPr lang="en-CA" sz="2800" b="1" dirty="0"/>
              <a:t/>
            </a:r>
            <a:br>
              <a:rPr lang="en-CA" sz="2800" b="1" dirty="0"/>
            </a:br>
            <a:r>
              <a:rPr lang="en-CA" sz="2800" b="1" dirty="0"/>
              <a:t/>
            </a:r>
            <a:br>
              <a:rPr lang="en-CA" sz="2800" b="1" dirty="0"/>
            </a:br>
            <a:r>
              <a:rPr lang="en-CA" sz="2800" b="1" dirty="0"/>
              <a:t/>
            </a:r>
            <a:br>
              <a:rPr lang="en-CA" sz="2800" b="1" dirty="0"/>
            </a:br>
            <a:endParaRPr lang="en-CA" sz="2800" b="1" dirty="0"/>
          </a:p>
        </p:txBody>
      </p:sp>
      <p:sp>
        <p:nvSpPr>
          <p:cNvPr id="3" name="Content Placeholder 2"/>
          <p:cNvSpPr>
            <a:spLocks noGrp="1"/>
          </p:cNvSpPr>
          <p:nvPr>
            <p:ph idx="1"/>
          </p:nvPr>
        </p:nvSpPr>
        <p:spPr/>
        <p:txBody>
          <a:bodyPr/>
          <a:lstStyle/>
          <a:p>
            <a:endParaRPr lang="en-CA" dirty="0" smtClean="0"/>
          </a:p>
          <a:p>
            <a:pPr marL="0" indent="0" algn="ctr">
              <a:buNone/>
            </a:pPr>
            <a:r>
              <a:rPr lang="en-CA" sz="3200" b="1" dirty="0" smtClean="0"/>
              <a:t>Building a Bigger Wave Network Ontario</a:t>
            </a:r>
            <a:endParaRPr lang="en-CA" sz="2400" b="1" dirty="0"/>
          </a:p>
          <a:p>
            <a:pPr marL="0" indent="0">
              <a:buNone/>
            </a:pPr>
            <a:r>
              <a:rPr lang="en-CA" sz="2800" b="1" dirty="0">
                <a:hlinkClick r:id="rId3"/>
              </a:rPr>
              <a:t>http://www.womanactsendviolenceagainstwomenweek.com/</a:t>
            </a:r>
            <a:endParaRPr lang="en-CA" sz="2800" b="1" dirty="0"/>
          </a:p>
          <a:p>
            <a:pPr marL="0" indent="0">
              <a:buNone/>
            </a:pPr>
            <a:endParaRPr lang="en-CA" dirty="0"/>
          </a:p>
        </p:txBody>
      </p:sp>
    </p:spTree>
    <p:extLst>
      <p:ext uri="{BB962C8B-B14F-4D97-AF65-F5344CB8AC3E}">
        <p14:creationId xmlns:p14="http://schemas.microsoft.com/office/powerpoint/2010/main" xmlns="" val="3717942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70000" lnSpcReduction="20000"/>
          </a:bodyPr>
          <a:lstStyle/>
          <a:p>
            <a:r>
              <a:rPr lang="en-CA" dirty="0" smtClean="0"/>
              <a:t>Harmy Mendoza</a:t>
            </a:r>
          </a:p>
          <a:p>
            <a:r>
              <a:rPr lang="en-CA" dirty="0" smtClean="0"/>
              <a:t>WomanACT</a:t>
            </a:r>
          </a:p>
          <a:p>
            <a:r>
              <a:rPr lang="en-CA" dirty="0" smtClean="0"/>
              <a:t>Executive </a:t>
            </a:r>
            <a:r>
              <a:rPr lang="en-CA" dirty="0" smtClean="0"/>
              <a:t>Director</a:t>
            </a:r>
          </a:p>
          <a:p>
            <a:r>
              <a:rPr lang="en-CA" dirty="0" smtClean="0">
                <a:hlinkClick r:id="rId2"/>
              </a:rPr>
              <a:t>ed@womanabuse.ca</a:t>
            </a:r>
            <a:endParaRPr lang="en-CA" dirty="0" smtClean="0"/>
          </a:p>
          <a:p>
            <a:r>
              <a:rPr lang="en-CA" dirty="0" smtClean="0"/>
              <a:t>416-944-9242 Ext 225</a:t>
            </a:r>
            <a:endParaRPr lang="en-CA" dirty="0"/>
          </a:p>
        </p:txBody>
      </p:sp>
      <p:sp>
        <p:nvSpPr>
          <p:cNvPr id="3" name="Title 2"/>
          <p:cNvSpPr>
            <a:spLocks noGrp="1"/>
          </p:cNvSpPr>
          <p:nvPr>
            <p:ph type="ctrTitle"/>
          </p:nvPr>
        </p:nvSpPr>
        <p:spPr/>
        <p:txBody>
          <a:bodyPr/>
          <a:lstStyle/>
          <a:p>
            <a:r>
              <a:rPr lang="en-CA" dirty="0" smtClean="0"/>
              <a:t>Thank you!</a:t>
            </a:r>
            <a:endParaRPr lang="en-CA" dirty="0"/>
          </a:p>
        </p:txBody>
      </p:sp>
    </p:spTree>
    <p:extLst>
      <p:ext uri="{BB962C8B-B14F-4D97-AF65-F5344CB8AC3E}">
        <p14:creationId xmlns:p14="http://schemas.microsoft.com/office/powerpoint/2010/main" xmlns="" val="1940751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600200"/>
            <a:ext cx="3538736" cy="4525963"/>
          </a:xfrm>
        </p:spPr>
        <p:txBody>
          <a:bodyPr>
            <a:normAutofit fontScale="55000" lnSpcReduction="20000"/>
          </a:bodyPr>
          <a:lstStyle/>
          <a:p>
            <a:pPr lvl="0"/>
            <a:r>
              <a:rPr lang="en-US" dirty="0"/>
              <a:t>Abrigo Centre</a:t>
            </a:r>
          </a:p>
          <a:p>
            <a:pPr lvl="0"/>
            <a:r>
              <a:rPr lang="en-US" dirty="0"/>
              <a:t>ACT Committee of Toronto</a:t>
            </a:r>
          </a:p>
          <a:p>
            <a:pPr lvl="0"/>
            <a:r>
              <a:rPr lang="en-US" dirty="0" smtClean="0"/>
              <a:t>Barbra </a:t>
            </a:r>
            <a:r>
              <a:rPr lang="en-US" dirty="0"/>
              <a:t>Schlifer </a:t>
            </a:r>
            <a:r>
              <a:rPr lang="en-US" dirty="0" smtClean="0"/>
              <a:t>Commemorative Clinic</a:t>
            </a:r>
            <a:endParaRPr lang="en-US" dirty="0"/>
          </a:p>
          <a:p>
            <a:pPr lvl="0"/>
            <a:r>
              <a:rPr lang="en-US" dirty="0"/>
              <a:t>Catholic C.A.S.</a:t>
            </a:r>
          </a:p>
          <a:p>
            <a:pPr lvl="0"/>
            <a:r>
              <a:rPr lang="en-US" dirty="0"/>
              <a:t>Catholic Family Services of Toronto</a:t>
            </a:r>
          </a:p>
          <a:p>
            <a:pPr lvl="0"/>
            <a:r>
              <a:rPr lang="en-US" dirty="0"/>
              <a:t>Child Development Institute</a:t>
            </a:r>
          </a:p>
          <a:p>
            <a:pPr lvl="0"/>
            <a:r>
              <a:rPr lang="en-US" dirty="0"/>
              <a:t>Children’s Aid Society of Toronto</a:t>
            </a:r>
          </a:p>
          <a:p>
            <a:pPr lvl="0"/>
            <a:r>
              <a:rPr lang="en-US" dirty="0"/>
              <a:t>Elizabeth Fry Toronto</a:t>
            </a:r>
          </a:p>
          <a:p>
            <a:pPr lvl="0"/>
            <a:r>
              <a:rPr lang="en-US" dirty="0"/>
              <a:t>Family Service Toronto</a:t>
            </a:r>
          </a:p>
          <a:p>
            <a:pPr lvl="0"/>
            <a:r>
              <a:rPr lang="en-US" dirty="0"/>
              <a:t>John Howard Society of Toronto</a:t>
            </a:r>
          </a:p>
          <a:p>
            <a:pPr lvl="0"/>
            <a:r>
              <a:rPr lang="en-US" dirty="0"/>
              <a:t>Nellie's Shelter for Women</a:t>
            </a:r>
          </a:p>
          <a:p>
            <a:pPr lvl="0"/>
            <a:r>
              <a:rPr lang="en-US" dirty="0"/>
              <a:t>North York Women's Centre</a:t>
            </a:r>
          </a:p>
          <a:p>
            <a:pPr lvl="0"/>
            <a:r>
              <a:rPr lang="en-US" dirty="0"/>
              <a:t>Oasis Centre des Femmes</a:t>
            </a:r>
          </a:p>
          <a:p>
            <a:pPr lvl="0"/>
            <a:r>
              <a:rPr lang="en-US" dirty="0"/>
              <a:t>Scarborough Women's Centre</a:t>
            </a:r>
          </a:p>
          <a:p>
            <a:pPr lvl="0"/>
            <a:r>
              <a:rPr lang="en-US" dirty="0" err="1"/>
              <a:t>Woodgreen</a:t>
            </a:r>
            <a:r>
              <a:rPr lang="en-US" dirty="0"/>
              <a:t> Red Door Family </a:t>
            </a:r>
            <a:r>
              <a:rPr lang="en-US" dirty="0" smtClean="0"/>
              <a:t>Shelter</a:t>
            </a:r>
          </a:p>
          <a:p>
            <a:pPr lvl="0"/>
            <a:r>
              <a:rPr lang="en-US" dirty="0" smtClean="0"/>
              <a:t>Ernestine’s Shelter for Women</a:t>
            </a:r>
          </a:p>
          <a:p>
            <a:pPr lvl="0"/>
            <a:r>
              <a:rPr lang="en-US" dirty="0" smtClean="0"/>
              <a:t>Women’s Habitat of Etobicoke</a:t>
            </a:r>
            <a:endParaRPr lang="en-US" dirty="0"/>
          </a:p>
          <a:p>
            <a:endParaRPr lang="en-US" dirty="0"/>
          </a:p>
        </p:txBody>
      </p:sp>
      <p:sp>
        <p:nvSpPr>
          <p:cNvPr id="6" name="Slide Number Placeholder 5"/>
          <p:cNvSpPr>
            <a:spLocks noGrp="1"/>
          </p:cNvSpPr>
          <p:nvPr>
            <p:ph type="sldNum" sz="quarter" idx="12"/>
          </p:nvPr>
        </p:nvSpPr>
        <p:spPr/>
        <p:txBody>
          <a:bodyPr/>
          <a:lstStyle/>
          <a:p>
            <a:fld id="{FECFC007-9792-4F65-A912-6E0BA6FEF99C}" type="slidenum">
              <a:rPr lang="en-CA" smtClean="0"/>
              <a:pPr/>
              <a:t>3</a:t>
            </a:fld>
            <a:endParaRPr lang="en-CA"/>
          </a:p>
        </p:txBody>
      </p:sp>
      <p:sp>
        <p:nvSpPr>
          <p:cNvPr id="2" name="Title 1"/>
          <p:cNvSpPr>
            <a:spLocks noGrp="1"/>
          </p:cNvSpPr>
          <p:nvPr>
            <p:ph type="title" idx="4294967295"/>
          </p:nvPr>
        </p:nvSpPr>
        <p:spPr>
          <a:xfrm>
            <a:off x="574675" y="260350"/>
            <a:ext cx="8569325" cy="1143000"/>
          </a:xfrm>
        </p:spPr>
        <p:txBody>
          <a:bodyPr>
            <a:normAutofit fontScale="90000"/>
          </a:bodyPr>
          <a:lstStyle/>
          <a:p>
            <a:pPr algn="ctr"/>
            <a:r>
              <a:rPr lang="en-US" dirty="0" smtClean="0"/>
              <a:t>WomanACT Council  General Member Organizations 2014-2015</a:t>
            </a:r>
            <a:endParaRPr lang="en-US" dirty="0"/>
          </a:p>
        </p:txBody>
      </p:sp>
      <p:pic>
        <p:nvPicPr>
          <p:cNvPr id="5" name="Picture 4" descr="logo.png"/>
          <p:cNvPicPr>
            <a:picLocks noChangeAspect="1"/>
          </p:cNvPicPr>
          <p:nvPr/>
        </p:nvPicPr>
        <p:blipFill>
          <a:blip r:embed="rId3" cstate="print">
            <a:lum bright="-14000" contrast="36000"/>
          </a:blip>
          <a:stretch>
            <a:fillRect/>
          </a:stretch>
        </p:blipFill>
        <p:spPr>
          <a:xfrm>
            <a:off x="6804248" y="2852936"/>
            <a:ext cx="18319636" cy="3214800"/>
          </a:xfrm>
          <a:prstGeom prst="rect">
            <a:avLst/>
          </a:prstGeom>
        </p:spPr>
      </p:pic>
      <p:sp>
        <p:nvSpPr>
          <p:cNvPr id="8" name="Content Placeholder 6"/>
          <p:cNvSpPr txBox="1">
            <a:spLocks/>
          </p:cNvSpPr>
          <p:nvPr/>
        </p:nvSpPr>
        <p:spPr>
          <a:xfrm>
            <a:off x="4644008" y="1724526"/>
            <a:ext cx="3538736" cy="4525963"/>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Working Women’s Centre</a:t>
            </a:r>
          </a:p>
          <a:p>
            <a:r>
              <a:rPr lang="en-US" dirty="0" smtClean="0"/>
              <a:t>Yorktown Shelter</a:t>
            </a:r>
          </a:p>
          <a:p>
            <a:r>
              <a:rPr lang="en-US" dirty="0" smtClean="0"/>
              <a:t>YWCA Toronto</a:t>
            </a:r>
          </a:p>
          <a:p>
            <a:r>
              <a:rPr lang="en-US" dirty="0" smtClean="0"/>
              <a:t>Redwood</a:t>
            </a:r>
          </a:p>
          <a:p>
            <a:r>
              <a:rPr lang="en-US" dirty="0" smtClean="0"/>
              <a:t>Elspeth Heyworth Center For Women</a:t>
            </a:r>
          </a:p>
          <a:p>
            <a:r>
              <a:rPr lang="en-US" dirty="0" smtClean="0"/>
              <a:t>West </a:t>
            </a:r>
            <a:r>
              <a:rPr lang="en-US" dirty="0" err="1" smtClean="0"/>
              <a:t>Neighbourhood</a:t>
            </a:r>
            <a:r>
              <a:rPr lang="en-US" dirty="0" smtClean="0"/>
              <a:t> House</a:t>
            </a:r>
          </a:p>
          <a:p>
            <a:r>
              <a:rPr lang="en-US" dirty="0" smtClean="0"/>
              <a:t>Toronto Public Health</a:t>
            </a:r>
          </a:p>
          <a:p>
            <a:r>
              <a:rPr lang="en-US" dirty="0" smtClean="0"/>
              <a:t>Legal Aid Ontario</a:t>
            </a:r>
          </a:p>
          <a:p>
            <a:r>
              <a:rPr lang="en-US" dirty="0" smtClean="0"/>
              <a:t>Toronto Police Services</a:t>
            </a:r>
          </a:p>
          <a:p>
            <a:r>
              <a:rPr lang="en-US" dirty="0" smtClean="0"/>
              <a:t>Crown’s Office</a:t>
            </a:r>
          </a:p>
          <a:p>
            <a:r>
              <a:rPr lang="en-US" dirty="0" smtClean="0"/>
              <a:t>Ministry of the Attorney General, VVPD</a:t>
            </a:r>
          </a:p>
          <a:p>
            <a:r>
              <a:rPr lang="en-US" dirty="0" smtClean="0"/>
              <a:t>Ministry of Community and Social Services</a:t>
            </a:r>
          </a:p>
          <a:p>
            <a:r>
              <a:rPr lang="en-US" dirty="0" smtClean="0"/>
              <a:t>City of Toronto</a:t>
            </a:r>
          </a:p>
          <a:p>
            <a:r>
              <a:rPr lang="en-US" dirty="0" smtClean="0"/>
              <a:t>Toronto Employment and Social Services</a:t>
            </a:r>
          </a:p>
          <a:p>
            <a:pPr marL="0" indent="0">
              <a:buNone/>
            </a:pPr>
            <a:endParaRPr lang="en-US" dirty="0" smtClean="0"/>
          </a:p>
          <a:p>
            <a:endParaRPr lang="en-US" dirty="0"/>
          </a:p>
        </p:txBody>
      </p:sp>
    </p:spTree>
    <p:extLst>
      <p:ext uri="{BB962C8B-B14F-4D97-AF65-F5344CB8AC3E}">
        <p14:creationId xmlns:p14="http://schemas.microsoft.com/office/powerpoint/2010/main" xmlns="" val="3024347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png"/>
          <p:cNvPicPr>
            <a:picLocks noChangeAspect="1"/>
          </p:cNvPicPr>
          <p:nvPr/>
        </p:nvPicPr>
        <p:blipFill>
          <a:blip r:embed="rId3" cstate="print">
            <a:lum bright="-14000" contrast="36000"/>
          </a:blip>
          <a:stretch>
            <a:fillRect/>
          </a:stretch>
        </p:blipFill>
        <p:spPr>
          <a:xfrm rot="10800000">
            <a:off x="-15230200" y="2852936"/>
            <a:ext cx="18319636" cy="3214800"/>
          </a:xfrm>
          <a:prstGeom prst="rect">
            <a:avLst/>
          </a:prstGeom>
        </p:spPr>
      </p:pic>
      <p:sp>
        <p:nvSpPr>
          <p:cNvPr id="3" name="Content Placeholder 2"/>
          <p:cNvSpPr>
            <a:spLocks noGrp="1"/>
          </p:cNvSpPr>
          <p:nvPr>
            <p:ph idx="1"/>
          </p:nvPr>
        </p:nvSpPr>
        <p:spPr>
          <a:xfrm>
            <a:off x="457200" y="1600200"/>
            <a:ext cx="8229600" cy="4800600"/>
          </a:xfrm>
        </p:spPr>
        <p:txBody>
          <a:bodyPr>
            <a:normAutofit fontScale="92500" lnSpcReduction="20000"/>
          </a:bodyPr>
          <a:lstStyle/>
          <a:p>
            <a:pPr>
              <a:buNone/>
            </a:pPr>
            <a:r>
              <a:rPr lang="en-US" dirty="0"/>
              <a:t>	</a:t>
            </a:r>
            <a:r>
              <a:rPr lang="en-US" b="1" dirty="0" smtClean="0"/>
              <a:t>Legislation, Policies and Practices are not yet </a:t>
            </a:r>
            <a:r>
              <a:rPr lang="en-US" b="1" dirty="0" smtClean="0">
                <a:solidFill>
                  <a:schemeClr val="accent6">
                    <a:lumMod val="50000"/>
                  </a:schemeClr>
                </a:solidFill>
                <a:effectLst>
                  <a:outerShdw blurRad="38100" dist="38100" dir="2700000" algn="tl">
                    <a:srgbClr val="000000">
                      <a:alpha val="43137"/>
                    </a:srgbClr>
                  </a:outerShdw>
                </a:effectLst>
              </a:rPr>
              <a:t>consistent</a:t>
            </a:r>
            <a:r>
              <a:rPr lang="en-US" b="1" dirty="0" smtClean="0"/>
              <a:t> in their response to Woman Abuse</a:t>
            </a:r>
          </a:p>
          <a:p>
            <a:pPr algn="r">
              <a:buNone/>
            </a:pPr>
            <a:endParaRPr lang="en-US" b="1" dirty="0" smtClean="0"/>
          </a:p>
          <a:p>
            <a:pPr algn="r">
              <a:buNone/>
            </a:pPr>
            <a:r>
              <a:rPr lang="en-US" b="1" dirty="0"/>
              <a:t>	</a:t>
            </a:r>
            <a:r>
              <a:rPr lang="en-US" b="1" dirty="0" smtClean="0"/>
              <a:t>The </a:t>
            </a:r>
            <a:r>
              <a:rPr lang="en-US" b="1" dirty="0" smtClean="0">
                <a:solidFill>
                  <a:schemeClr val="accent6">
                    <a:lumMod val="50000"/>
                  </a:schemeClr>
                </a:solidFill>
                <a:effectLst>
                  <a:outerShdw blurRad="38100" dist="38100" dir="2700000" algn="tl">
                    <a:srgbClr val="000000">
                      <a:alpha val="43137"/>
                    </a:srgbClr>
                  </a:outerShdw>
                </a:effectLst>
              </a:rPr>
              <a:t>complexity </a:t>
            </a:r>
            <a:r>
              <a:rPr lang="en-US" b="1" dirty="0" smtClean="0"/>
              <a:t>of the issue </a:t>
            </a:r>
          </a:p>
          <a:p>
            <a:pPr algn="r">
              <a:buNone/>
            </a:pPr>
            <a:r>
              <a:rPr lang="en-US" b="1" dirty="0" smtClean="0"/>
              <a:t>require that a multitude </a:t>
            </a:r>
          </a:p>
          <a:p>
            <a:pPr algn="r">
              <a:buNone/>
            </a:pPr>
            <a:r>
              <a:rPr lang="en-US" b="1" dirty="0" smtClean="0"/>
              <a:t>of sectors and organizations</a:t>
            </a:r>
          </a:p>
          <a:p>
            <a:pPr algn="r">
              <a:buNone/>
            </a:pPr>
            <a:r>
              <a:rPr lang="en-US" b="1" dirty="0" smtClean="0"/>
              <a:t> be involved</a:t>
            </a:r>
          </a:p>
          <a:p>
            <a:pPr algn="r">
              <a:buNone/>
            </a:pPr>
            <a:r>
              <a:rPr lang="en-US" b="1" dirty="0" smtClean="0"/>
              <a:t>	</a:t>
            </a:r>
          </a:p>
          <a:p>
            <a:pPr algn="r">
              <a:buNone/>
            </a:pPr>
            <a:r>
              <a:rPr lang="en-US" b="1" dirty="0"/>
              <a:t>	</a:t>
            </a:r>
            <a:r>
              <a:rPr lang="en-US" b="1" dirty="0" smtClean="0"/>
              <a:t>Service providers, in particular </a:t>
            </a:r>
          </a:p>
          <a:p>
            <a:pPr algn="r">
              <a:buNone/>
            </a:pPr>
            <a:r>
              <a:rPr lang="en-US" b="1" dirty="0" smtClean="0"/>
              <a:t>are seeing increasingly vulnerable women</a:t>
            </a:r>
          </a:p>
          <a:p>
            <a:pPr algn="r">
              <a:buNone/>
            </a:pPr>
            <a:r>
              <a:rPr lang="en-US" b="1" dirty="0" smtClean="0"/>
              <a:t> </a:t>
            </a:r>
          </a:p>
          <a:p>
            <a:pPr algn="r">
              <a:buNone/>
            </a:pPr>
            <a:r>
              <a:rPr lang="en-US" b="1" dirty="0" smtClean="0"/>
              <a:t>Women are dealing with concurrent problems</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FECFC007-9792-4F65-A912-6E0BA6FEF99C}" type="slidenum">
              <a:rPr lang="en-CA" smtClean="0"/>
              <a:pPr/>
              <a:t>4</a:t>
            </a:fld>
            <a:endParaRPr lang="en-CA" dirty="0"/>
          </a:p>
        </p:txBody>
      </p:sp>
      <p:sp>
        <p:nvSpPr>
          <p:cNvPr id="2" name="Title 1"/>
          <p:cNvSpPr>
            <a:spLocks noGrp="1"/>
          </p:cNvSpPr>
          <p:nvPr>
            <p:ph type="title" idx="4294967295"/>
          </p:nvPr>
        </p:nvSpPr>
        <p:spPr>
          <a:xfrm>
            <a:off x="0" y="274638"/>
            <a:ext cx="8229600" cy="1143000"/>
          </a:xfrm>
        </p:spPr>
        <p:txBody>
          <a:bodyPr>
            <a:normAutofit/>
          </a:bodyPr>
          <a:lstStyle/>
          <a:p>
            <a:r>
              <a:rPr lang="en-US" sz="4000" b="1" dirty="0" smtClean="0"/>
              <a:t>The Importance of Coordination</a:t>
            </a:r>
            <a:endParaRPr lang="en-US" sz="4000" b="1" dirty="0"/>
          </a:p>
        </p:txBody>
      </p:sp>
    </p:spTree>
    <p:extLst>
      <p:ext uri="{BB962C8B-B14F-4D97-AF65-F5344CB8AC3E}">
        <p14:creationId xmlns:p14="http://schemas.microsoft.com/office/powerpoint/2010/main" xmlns="" val="412201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353347"/>
          </a:xfrm>
        </p:spPr>
        <p:txBody>
          <a:bodyPr>
            <a:normAutofit fontScale="92500" lnSpcReduction="10000"/>
          </a:bodyPr>
          <a:lstStyle/>
          <a:p>
            <a:pPr>
              <a:buNone/>
            </a:pPr>
            <a:r>
              <a:rPr lang="en-US" b="1" dirty="0" smtClean="0">
                <a:solidFill>
                  <a:schemeClr val="accent6">
                    <a:lumMod val="50000"/>
                  </a:schemeClr>
                </a:solidFill>
                <a:effectLst>
                  <a:outerShdw blurRad="38100" dist="38100" dir="2700000" algn="tl">
                    <a:srgbClr val="000000">
                      <a:alpha val="43137"/>
                    </a:srgbClr>
                  </a:outerShdw>
                </a:effectLst>
              </a:rPr>
              <a:t>Many</a:t>
            </a:r>
            <a:r>
              <a:rPr lang="en-US" b="1" dirty="0" smtClean="0"/>
              <a:t> barriers……</a:t>
            </a:r>
          </a:p>
          <a:p>
            <a:pPr>
              <a:buNone/>
            </a:pPr>
            <a:endParaRPr lang="en-US" b="1" dirty="0"/>
          </a:p>
          <a:p>
            <a:pPr marL="449263" lvl="1" indent="7938">
              <a:buNone/>
            </a:pPr>
            <a:r>
              <a:rPr lang="en-US" b="1" dirty="0" smtClean="0"/>
              <a:t>She must make many, often very difficult decisions about how to protect herself, her children and others who are important in her life.</a:t>
            </a:r>
          </a:p>
          <a:p>
            <a:pPr marL="449263" lvl="1" indent="7938">
              <a:buNone/>
            </a:pPr>
            <a:endParaRPr lang="en-US" b="1" dirty="0" smtClean="0"/>
          </a:p>
          <a:p>
            <a:pPr marL="449263" lvl="1" indent="7938">
              <a:buNone/>
            </a:pPr>
            <a:r>
              <a:rPr lang="en-US" b="1" dirty="0" smtClean="0"/>
              <a:t>She must face fear, economic dependence, isolation, lack of access to adequate, affordable shelter and housing, language and communications barriers, lack of accessible or adequate support.</a:t>
            </a:r>
          </a:p>
          <a:p>
            <a:pPr marL="449263" lvl="1" indent="7938">
              <a:buNone/>
            </a:pPr>
            <a:endParaRPr lang="en-US" b="1" dirty="0" smtClean="0"/>
          </a:p>
          <a:p>
            <a:pPr marL="971550" lvl="1" indent="-514350">
              <a:buNone/>
            </a:pPr>
            <a:r>
              <a:rPr lang="en-US" b="1" dirty="0" smtClean="0">
                <a:solidFill>
                  <a:schemeClr val="accent6">
                    <a:lumMod val="50000"/>
                  </a:schemeClr>
                </a:solidFill>
                <a:effectLst>
                  <a:outerShdw blurRad="38100" dist="38100" dir="2700000" algn="tl">
                    <a:srgbClr val="000000">
                      <a:alpha val="43137"/>
                    </a:srgbClr>
                  </a:outerShdw>
                </a:effectLst>
              </a:rPr>
              <a:t>And Many More….</a:t>
            </a:r>
            <a:endParaRPr lang="en-US" b="1" dirty="0">
              <a:solidFill>
                <a:schemeClr val="accent6">
                  <a:lumMod val="50000"/>
                </a:schemeClr>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FECFC007-9792-4F65-A912-6E0BA6FEF99C}" type="slidenum">
              <a:rPr lang="en-CA" smtClean="0"/>
              <a:pPr/>
              <a:t>5</a:t>
            </a:fld>
            <a:endParaRPr lang="en-CA"/>
          </a:p>
        </p:txBody>
      </p:sp>
      <p:sp>
        <p:nvSpPr>
          <p:cNvPr id="2" name="Title 1"/>
          <p:cNvSpPr>
            <a:spLocks noGrp="1"/>
          </p:cNvSpPr>
          <p:nvPr>
            <p:ph type="title" idx="4294967295"/>
          </p:nvPr>
        </p:nvSpPr>
        <p:spPr>
          <a:xfrm>
            <a:off x="708025" y="274638"/>
            <a:ext cx="8435975" cy="1143000"/>
          </a:xfrm>
        </p:spPr>
        <p:txBody>
          <a:bodyPr>
            <a:noAutofit/>
          </a:bodyPr>
          <a:lstStyle/>
          <a:p>
            <a:r>
              <a:rPr lang="en-US" sz="2400" b="1" dirty="0" smtClean="0"/>
              <a:t>What Barriers do Women Experience When Disclosing Abuse, Seeking Support and Making Choices?</a:t>
            </a:r>
            <a:endParaRPr lang="en-U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stretch>
            <a:fillRect/>
          </a:stretch>
        </p:blipFill>
        <p:spPr>
          <a:xfrm>
            <a:off x="394579" y="404664"/>
            <a:ext cx="8353885" cy="6342120"/>
          </a:xfrm>
          <a:prstGeom prst="rect">
            <a:avLst/>
          </a:prstGeom>
        </p:spPr>
      </p:pic>
      <p:sp>
        <p:nvSpPr>
          <p:cNvPr id="3" name="Slide Number Placeholder 2"/>
          <p:cNvSpPr>
            <a:spLocks noGrp="1"/>
          </p:cNvSpPr>
          <p:nvPr>
            <p:ph type="sldNum" sz="quarter" idx="12"/>
          </p:nvPr>
        </p:nvSpPr>
        <p:spPr/>
        <p:txBody>
          <a:bodyPr/>
          <a:lstStyle/>
          <a:p>
            <a:fld id="{FECFC007-9792-4F65-A912-6E0BA6FEF99C}" type="slidenum">
              <a:rPr lang="en-CA" smtClean="0"/>
              <a:pPr/>
              <a:t>6</a:t>
            </a:fld>
            <a:endParaRPr lang="en-CA"/>
          </a:p>
        </p:txBody>
      </p:sp>
    </p:spTree>
    <p:extLst>
      <p:ext uri="{BB962C8B-B14F-4D97-AF65-F5344CB8AC3E}">
        <p14:creationId xmlns:p14="http://schemas.microsoft.com/office/powerpoint/2010/main" xmlns="" val="294123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Transitional and Housing Support Program Network</a:t>
            </a:r>
            <a:endParaRPr lang="en-US" dirty="0"/>
          </a:p>
        </p:txBody>
      </p:sp>
      <p:sp>
        <p:nvSpPr>
          <p:cNvPr id="3" name="Slide Number Placeholder 2"/>
          <p:cNvSpPr>
            <a:spLocks noGrp="1"/>
          </p:cNvSpPr>
          <p:nvPr>
            <p:ph type="sldNum" sz="quarter" idx="12"/>
          </p:nvPr>
        </p:nvSpPr>
        <p:spPr/>
        <p:txBody>
          <a:bodyPr/>
          <a:lstStyle/>
          <a:p>
            <a:fld id="{FECFC007-9792-4F65-A912-6E0BA6FEF99C}" type="slidenum">
              <a:rPr lang="en-CA" smtClean="0"/>
              <a:pPr/>
              <a:t>7</a:t>
            </a:fld>
            <a:endParaRPr lang="en-CA"/>
          </a:p>
        </p:txBody>
      </p:sp>
      <p:sp>
        <p:nvSpPr>
          <p:cNvPr id="4" name="Content Placeholder 3"/>
          <p:cNvSpPr>
            <a:spLocks noGrp="1"/>
          </p:cNvSpPr>
          <p:nvPr>
            <p:ph sz="quarter" idx="1"/>
          </p:nvPr>
        </p:nvSpPr>
        <p:spPr/>
        <p:txBody>
          <a:bodyPr>
            <a:normAutofit lnSpcReduction="10000"/>
          </a:bodyPr>
          <a:lstStyle/>
          <a:p>
            <a:pPr marL="0" indent="0">
              <a:buNone/>
            </a:pPr>
            <a:endParaRPr lang="en-US" dirty="0"/>
          </a:p>
          <a:p>
            <a:r>
              <a:rPr lang="en-US" dirty="0"/>
              <a:t> </a:t>
            </a:r>
            <a:r>
              <a:rPr lang="en-US" dirty="0" smtClean="0"/>
              <a:t>WomanACT Coordination Framework: Transparent, Accountable and Effective Coordination and Collaboration Process (Fall 2013)</a:t>
            </a:r>
          </a:p>
          <a:p>
            <a:pPr marL="0" indent="0">
              <a:buNone/>
            </a:pPr>
            <a:endParaRPr lang="en-US" dirty="0" smtClean="0"/>
          </a:p>
          <a:p>
            <a:r>
              <a:rPr lang="en-US" dirty="0" smtClean="0"/>
              <a:t>The </a:t>
            </a:r>
            <a:r>
              <a:rPr lang="en-US" dirty="0"/>
              <a:t>Transitional and Housing Support Program (THSP) Network is a dynamic Network dedicated to promoting effective, consistent and high quality responses that break the cycle of violence and address women’s and children’s need for safe and affordable housing and transitional support to ensure their safety and self-sufficiency. </a:t>
            </a:r>
            <a:endParaRPr lang="en-US" dirty="0" smtClean="0"/>
          </a:p>
          <a:p>
            <a:endParaRPr lang="en-US" dirty="0"/>
          </a:p>
        </p:txBody>
      </p:sp>
    </p:spTree>
    <p:extLst>
      <p:ext uri="{BB962C8B-B14F-4D97-AF65-F5344CB8AC3E}">
        <p14:creationId xmlns:p14="http://schemas.microsoft.com/office/powerpoint/2010/main" xmlns="" val="1365230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Transitional and Housing Support Program Network Agencies</a:t>
            </a:r>
            <a:endParaRPr lang="en-US" dirty="0"/>
          </a:p>
        </p:txBody>
      </p:sp>
      <p:sp>
        <p:nvSpPr>
          <p:cNvPr id="3" name="Slide Number Placeholder 2"/>
          <p:cNvSpPr>
            <a:spLocks noGrp="1"/>
          </p:cNvSpPr>
          <p:nvPr>
            <p:ph type="sldNum" sz="quarter" idx="12"/>
          </p:nvPr>
        </p:nvSpPr>
        <p:spPr/>
        <p:txBody>
          <a:bodyPr/>
          <a:lstStyle/>
          <a:p>
            <a:fld id="{FECFC007-9792-4F65-A912-6E0BA6FEF99C}" type="slidenum">
              <a:rPr lang="en-CA" smtClean="0"/>
              <a:pPr/>
              <a:t>8</a:t>
            </a:fld>
            <a:endParaRPr lang="en-CA"/>
          </a:p>
        </p:txBody>
      </p:sp>
      <p:sp>
        <p:nvSpPr>
          <p:cNvPr id="4" name="Content Placeholder 3"/>
          <p:cNvSpPr>
            <a:spLocks noGrp="1"/>
          </p:cNvSpPr>
          <p:nvPr>
            <p:ph sz="quarter" idx="1"/>
          </p:nvPr>
        </p:nvSpPr>
        <p:spPr>
          <a:xfrm>
            <a:off x="914400" y="1447800"/>
            <a:ext cx="4089648" cy="4572000"/>
          </a:xfrm>
        </p:spPr>
        <p:txBody>
          <a:bodyPr>
            <a:normAutofit fontScale="70000" lnSpcReduction="20000"/>
          </a:bodyPr>
          <a:lstStyle/>
          <a:p>
            <a:pPr marL="0" indent="0">
              <a:buNone/>
            </a:pPr>
            <a:endParaRPr lang="en-US" dirty="0"/>
          </a:p>
          <a:p>
            <a:r>
              <a:rPr lang="en-US" sz="2800" dirty="0" err="1" smtClean="0"/>
              <a:t>Anduhyaun</a:t>
            </a:r>
            <a:r>
              <a:rPr lang="en-US" sz="2800" dirty="0" smtClean="0"/>
              <a:t> </a:t>
            </a:r>
            <a:r>
              <a:rPr lang="en-US" sz="2800" dirty="0"/>
              <a:t>	</a:t>
            </a:r>
          </a:p>
          <a:p>
            <a:r>
              <a:rPr lang="en-US" sz="2800" dirty="0"/>
              <a:t>Barbra Schlifer Clinic 	</a:t>
            </a:r>
          </a:p>
          <a:p>
            <a:r>
              <a:rPr lang="en-US" sz="2800" dirty="0"/>
              <a:t>Catholic Family Services 	</a:t>
            </a:r>
          </a:p>
          <a:p>
            <a:r>
              <a:rPr lang="en-US" sz="2800" dirty="0"/>
              <a:t>Centre for Spanish Speaking </a:t>
            </a:r>
            <a:r>
              <a:rPr lang="en-US" sz="2800" dirty="0" smtClean="0"/>
              <a:t>People</a:t>
            </a:r>
            <a:r>
              <a:rPr lang="en-US" sz="2800" dirty="0"/>
              <a:t>	</a:t>
            </a:r>
          </a:p>
          <a:p>
            <a:r>
              <a:rPr lang="en-US" sz="2800" dirty="0"/>
              <a:t>Chinese Family Services of Ontario 	</a:t>
            </a:r>
          </a:p>
          <a:p>
            <a:r>
              <a:rPr lang="en-US" sz="2800" dirty="0"/>
              <a:t>Dr. Roz’s Healing Place 	</a:t>
            </a:r>
          </a:p>
          <a:p>
            <a:r>
              <a:rPr lang="en-US" sz="2800" dirty="0"/>
              <a:t>Ernestine’s Women’s Shelter 	</a:t>
            </a:r>
          </a:p>
          <a:p>
            <a:r>
              <a:rPr lang="en-US" sz="2800" dirty="0"/>
              <a:t>Flemingdon </a:t>
            </a:r>
            <a:r>
              <a:rPr lang="en-US" sz="2800" dirty="0" err="1"/>
              <a:t>Neighbourhood</a:t>
            </a:r>
            <a:r>
              <a:rPr lang="en-US" sz="2800" dirty="0"/>
              <a:t> </a:t>
            </a:r>
            <a:r>
              <a:rPr lang="en-US" sz="2800" dirty="0" smtClean="0"/>
              <a:t>Service</a:t>
            </a:r>
            <a:r>
              <a:rPr lang="en-US" sz="2800" dirty="0"/>
              <a:t>	</a:t>
            </a:r>
            <a:r>
              <a:rPr lang="en-US" sz="2800" dirty="0" smtClean="0"/>
              <a:t>s</a:t>
            </a:r>
            <a:endParaRPr lang="en-US" sz="2800" dirty="0"/>
          </a:p>
          <a:p>
            <a:r>
              <a:rPr lang="en-US" sz="2800" dirty="0"/>
              <a:t>Jewish Family and Child Services 	</a:t>
            </a:r>
          </a:p>
          <a:p>
            <a:r>
              <a:rPr lang="en-US" sz="2800" dirty="0"/>
              <a:t>Native Child &amp; Family Services of Ontario 	</a:t>
            </a:r>
          </a:p>
          <a:p>
            <a:r>
              <a:rPr lang="en-US" sz="2800" dirty="0"/>
              <a:t>Nellie’s </a:t>
            </a:r>
            <a:r>
              <a:rPr lang="en-US" sz="2800" dirty="0" smtClean="0"/>
              <a:t> Shelter for Women</a:t>
            </a:r>
          </a:p>
          <a:p>
            <a:r>
              <a:rPr lang="en-US" sz="2800" dirty="0" smtClean="0"/>
              <a:t>Korean Canadian Women Association</a:t>
            </a:r>
            <a:r>
              <a:rPr lang="en-US" sz="2800" dirty="0"/>
              <a:t>	</a:t>
            </a:r>
          </a:p>
          <a:p>
            <a:pPr lvl="1"/>
            <a:endParaRPr lang="en-US" dirty="0"/>
          </a:p>
        </p:txBody>
      </p:sp>
      <p:sp>
        <p:nvSpPr>
          <p:cNvPr id="5" name="Content Placeholder 3"/>
          <p:cNvSpPr txBox="1">
            <a:spLocks/>
          </p:cNvSpPr>
          <p:nvPr/>
        </p:nvSpPr>
        <p:spPr>
          <a:xfrm>
            <a:off x="5001736" y="1412776"/>
            <a:ext cx="3890744" cy="4572000"/>
          </a:xfrm>
          <a:prstGeom prst="rect">
            <a:avLst/>
          </a:prstGeom>
        </p:spPr>
        <p:txBody>
          <a:bodyPr vert="horz">
            <a:normAutofit fontScale="77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2800" dirty="0" smtClean="0"/>
              <a:t>	</a:t>
            </a:r>
          </a:p>
          <a:p>
            <a:r>
              <a:rPr lang="en-US" sz="2800" dirty="0" smtClean="0"/>
              <a:t>Oasis Centre Des Femmes 	</a:t>
            </a:r>
          </a:p>
          <a:p>
            <a:r>
              <a:rPr lang="en-US" sz="2800" dirty="0" smtClean="0"/>
              <a:t>Society of St. Vincent de Paul 	</a:t>
            </a:r>
          </a:p>
          <a:p>
            <a:r>
              <a:rPr lang="en-US" sz="2800" dirty="0" smtClean="0"/>
              <a:t>St. Christopher House 	</a:t>
            </a:r>
          </a:p>
          <a:p>
            <a:r>
              <a:rPr lang="en-US" sz="2800" dirty="0" smtClean="0"/>
              <a:t>Thorncliffe </a:t>
            </a:r>
            <a:r>
              <a:rPr lang="en-US" sz="2800" dirty="0" err="1" smtClean="0"/>
              <a:t>Neighbourhood</a:t>
            </a:r>
            <a:r>
              <a:rPr lang="en-US" sz="2800" dirty="0" smtClean="0"/>
              <a:t> Office </a:t>
            </a:r>
          </a:p>
          <a:p>
            <a:r>
              <a:rPr lang="en-US" sz="2800" dirty="0" smtClean="0"/>
              <a:t>Tropicana Community Services	</a:t>
            </a:r>
          </a:p>
          <a:p>
            <a:r>
              <a:rPr lang="en-US" sz="2800" dirty="0" smtClean="0"/>
              <a:t>Women’s Habitat of Etobicoke 	</a:t>
            </a:r>
          </a:p>
          <a:p>
            <a:r>
              <a:rPr lang="en-US" sz="2800" dirty="0" smtClean="0"/>
              <a:t>Yorktown Shelter for Women 	</a:t>
            </a:r>
          </a:p>
          <a:p>
            <a:r>
              <a:rPr lang="en-US" sz="2800" dirty="0" smtClean="0"/>
              <a:t>YWCA Arise 	</a:t>
            </a:r>
          </a:p>
          <a:p>
            <a:r>
              <a:rPr lang="en-US" sz="2800" dirty="0" smtClean="0"/>
              <a:t>YWCA Housing Support 	</a:t>
            </a:r>
          </a:p>
          <a:p>
            <a:r>
              <a:rPr lang="en-US" sz="2800" dirty="0" smtClean="0"/>
              <a:t>YWCA Toronto 	</a:t>
            </a:r>
          </a:p>
          <a:p>
            <a:r>
              <a:rPr lang="en-US" sz="2800" dirty="0" smtClean="0"/>
              <a:t>YWCA Woodlawn 	</a:t>
            </a:r>
          </a:p>
          <a:p>
            <a:pPr lvl="1"/>
            <a:endParaRPr lang="en-US" dirty="0"/>
          </a:p>
        </p:txBody>
      </p:sp>
    </p:spTree>
    <p:extLst>
      <p:ext uri="{BB962C8B-B14F-4D97-AF65-F5344CB8AC3E}">
        <p14:creationId xmlns:p14="http://schemas.microsoft.com/office/powerpoint/2010/main" xmlns="" val="2199152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Transitional and Housing Support Program Network</a:t>
            </a:r>
            <a:endParaRPr lang="en-US" dirty="0"/>
          </a:p>
        </p:txBody>
      </p:sp>
      <p:sp>
        <p:nvSpPr>
          <p:cNvPr id="3" name="Slide Number Placeholder 2"/>
          <p:cNvSpPr>
            <a:spLocks noGrp="1"/>
          </p:cNvSpPr>
          <p:nvPr>
            <p:ph type="sldNum" sz="quarter" idx="12"/>
          </p:nvPr>
        </p:nvSpPr>
        <p:spPr/>
        <p:txBody>
          <a:bodyPr/>
          <a:lstStyle/>
          <a:p>
            <a:fld id="{FECFC007-9792-4F65-A912-6E0BA6FEF99C}" type="slidenum">
              <a:rPr lang="en-CA" smtClean="0"/>
              <a:pPr/>
              <a:t>9</a:t>
            </a:fld>
            <a:endParaRPr lang="en-CA"/>
          </a:p>
        </p:txBody>
      </p:sp>
      <p:sp>
        <p:nvSpPr>
          <p:cNvPr id="4" name="Content Placeholder 3"/>
          <p:cNvSpPr>
            <a:spLocks noGrp="1"/>
          </p:cNvSpPr>
          <p:nvPr>
            <p:ph sz="quarter" idx="1"/>
          </p:nvPr>
        </p:nvSpPr>
        <p:spPr/>
        <p:txBody>
          <a:bodyPr/>
          <a:lstStyle/>
          <a:p>
            <a:pPr marL="0" indent="0">
              <a:buNone/>
            </a:pPr>
            <a:endParaRPr lang="en-US" dirty="0"/>
          </a:p>
          <a:p>
            <a:r>
              <a:rPr lang="en-US" dirty="0" smtClean="0"/>
              <a:t>The THSP Network is made up of  two primary groups: Workers and Managers Groups.</a:t>
            </a:r>
          </a:p>
          <a:p>
            <a:r>
              <a:rPr lang="en-US" dirty="0" smtClean="0"/>
              <a:t>In addition, there are three Task Teams made up by representatives from both the Managers and the Workers Group:</a:t>
            </a:r>
          </a:p>
          <a:p>
            <a:pPr lvl="1"/>
            <a:r>
              <a:rPr lang="en-US" dirty="0" smtClean="0"/>
              <a:t>The Housing Task Team</a:t>
            </a:r>
          </a:p>
          <a:p>
            <a:pPr lvl="1"/>
            <a:r>
              <a:rPr lang="en-US" dirty="0" smtClean="0"/>
              <a:t>The Economic Development Task Team</a:t>
            </a:r>
          </a:p>
          <a:p>
            <a:pPr lvl="1"/>
            <a:r>
              <a:rPr lang="en-US" dirty="0" smtClean="0"/>
              <a:t>The Justice System Task Team</a:t>
            </a:r>
          </a:p>
          <a:p>
            <a:endParaRPr lang="en-US" dirty="0"/>
          </a:p>
        </p:txBody>
      </p:sp>
    </p:spTree>
    <p:extLst>
      <p:ext uri="{BB962C8B-B14F-4D97-AF65-F5344CB8AC3E}">
        <p14:creationId xmlns:p14="http://schemas.microsoft.com/office/powerpoint/2010/main" xmlns="" val="42684944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2034</TotalTime>
  <Words>909</Words>
  <Application>Microsoft Office PowerPoint</Application>
  <PresentationFormat>On-screen Show (4:3)</PresentationFormat>
  <Paragraphs>214</Paragraphs>
  <Slides>23</Slides>
  <Notes>14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Equity</vt:lpstr>
      <vt:lpstr>Slide 1</vt:lpstr>
      <vt:lpstr>Slide 2</vt:lpstr>
      <vt:lpstr>WomanACT Council  General Member Organizations 2014-2015</vt:lpstr>
      <vt:lpstr>The Importance of Coordination</vt:lpstr>
      <vt:lpstr>What Barriers do Women Experience When Disclosing Abuse, Seeking Support and Making Choices?</vt:lpstr>
      <vt:lpstr>Slide 6</vt:lpstr>
      <vt:lpstr>Transitional and Housing Support Program Network</vt:lpstr>
      <vt:lpstr>Transitional and Housing Support Program Network Agencies</vt:lpstr>
      <vt:lpstr>Transitional and Housing Support Program Network</vt:lpstr>
      <vt:lpstr>WomanACT Standing Committees</vt:lpstr>
      <vt:lpstr>VAW/CAS Committee</vt:lpstr>
      <vt:lpstr>Task Teams of the VAW/CAS Committee</vt:lpstr>
      <vt:lpstr>Project Funded Initiatives</vt:lpstr>
      <vt:lpstr>Policies Matter:  Addressing Violence Against   Women  Through Reflection, Knowledge and  Action  </vt:lpstr>
      <vt:lpstr>Barbra Schlifer Clinic</vt:lpstr>
      <vt:lpstr>Slide 16</vt:lpstr>
      <vt:lpstr>Policies Matter</vt:lpstr>
      <vt:lpstr>The Project’s Activities: </vt:lpstr>
      <vt:lpstr>What We Did</vt:lpstr>
      <vt:lpstr>Policies Matter Website http://womanabuse.ca/policiesmatter/home.html</vt:lpstr>
      <vt:lpstr>          </vt:lpstr>
      <vt:lpstr>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Policies Matter:   Addressing Violence Against   Women   Through Reflection, Knowledge and  Action</dc:title>
  <dc:creator>Michelle Coombs</dc:creator>
  <cp:lastModifiedBy>ebethune</cp:lastModifiedBy>
  <cp:revision>57</cp:revision>
  <dcterms:created xsi:type="dcterms:W3CDTF">2013-09-07T17:47:59Z</dcterms:created>
  <dcterms:modified xsi:type="dcterms:W3CDTF">2015-07-21T16:23:55Z</dcterms:modified>
</cp:coreProperties>
</file>