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58" r:id="rId4"/>
    <p:sldId id="259" r:id="rId5"/>
    <p:sldId id="260" r:id="rId6"/>
    <p:sldId id="265" r:id="rId7"/>
    <p:sldId id="264" r:id="rId8"/>
    <p:sldId id="261" r:id="rId9"/>
    <p:sldId id="262" r:id="rId10"/>
    <p:sldId id="263"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6856" autoAdjust="0"/>
  </p:normalViewPr>
  <p:slideViewPr>
    <p:cSldViewPr>
      <p:cViewPr varScale="1">
        <p:scale>
          <a:sx n="62" d="100"/>
          <a:sy n="62" d="100"/>
        </p:scale>
        <p:origin x="-2050"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064963F-7055-4733-AD8D-2FC5D558E673}" type="datetimeFigureOut">
              <a:rPr lang="en-CA" smtClean="0"/>
              <a:t>17/11/2015</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A80F1D5-4C40-4795-9652-66EC98E8A737}" type="slidenum">
              <a:rPr lang="en-CA" smtClean="0"/>
              <a:t>‹#›</a:t>
            </a:fld>
            <a:endParaRPr lang="en-CA"/>
          </a:p>
        </p:txBody>
      </p:sp>
    </p:spTree>
    <p:extLst>
      <p:ext uri="{BB962C8B-B14F-4D97-AF65-F5344CB8AC3E}">
        <p14:creationId xmlns:p14="http://schemas.microsoft.com/office/powerpoint/2010/main" val="743413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Topic for panel: </a:t>
            </a:r>
          </a:p>
          <a:p>
            <a:r>
              <a:rPr lang="en-CA" sz="1200" kern="1200" dirty="0" smtClean="0">
                <a:solidFill>
                  <a:schemeClr val="tx1"/>
                </a:solidFill>
                <a:effectLst/>
                <a:latin typeface="+mn-lt"/>
                <a:ea typeface="+mn-ea"/>
                <a:cs typeface="+mn-cs"/>
              </a:rPr>
              <a:t>Showcasing the work of successful shared services and understanding the challenges and benefits faced.</a:t>
            </a:r>
          </a:p>
          <a:p>
            <a:endParaRPr lang="en-CA" sz="1200" kern="1200" dirty="0" smtClean="0">
              <a:solidFill>
                <a:schemeClr val="tx1"/>
              </a:solidFill>
              <a:effectLst/>
              <a:latin typeface="+mn-lt"/>
              <a:ea typeface="+mn-ea"/>
              <a:cs typeface="+mn-cs"/>
            </a:endParaRPr>
          </a:p>
          <a:p>
            <a:r>
              <a:rPr lang="en-CA" sz="1200" kern="1200" dirty="0" smtClean="0">
                <a:solidFill>
                  <a:schemeClr val="tx1"/>
                </a:solidFill>
                <a:effectLst/>
                <a:latin typeface="+mn-lt"/>
                <a:ea typeface="+mn-ea"/>
                <a:cs typeface="+mn-cs"/>
              </a:rPr>
              <a:t>Topic for me: </a:t>
            </a:r>
          </a:p>
          <a:p>
            <a:pPr marL="0" marR="0" indent="0" algn="l" defTabSz="914400" rtl="0" eaLnBrk="1" fontAlgn="auto" latinLnBrk="0" hangingPunct="1">
              <a:lnSpc>
                <a:spcPct val="100000"/>
              </a:lnSpc>
              <a:spcBef>
                <a:spcPts val="0"/>
              </a:spcBef>
              <a:spcAft>
                <a:spcPts val="0"/>
              </a:spcAft>
              <a:buClrTx/>
              <a:buSzTx/>
              <a:buFontTx/>
              <a:buNone/>
              <a:tabLst/>
              <a:defRPr/>
            </a:pPr>
            <a:r>
              <a:rPr lang="en-CA" sz="1200" i="1" kern="1200" dirty="0" smtClean="0">
                <a:solidFill>
                  <a:schemeClr val="tx1"/>
                </a:solidFill>
                <a:effectLst/>
                <a:latin typeface="+mn-lt"/>
                <a:ea typeface="+mn-ea"/>
                <a:cs typeface="+mn-cs"/>
              </a:rPr>
              <a:t>To speak about shared services with the reference to the Rexdale Community Hub</a:t>
            </a:r>
            <a:endParaRPr lang="en-CA" sz="1200" kern="1200" dirty="0" smtClean="0">
              <a:solidFill>
                <a:schemeClr val="tx1"/>
              </a:solidFill>
              <a:effectLst/>
              <a:latin typeface="+mn-lt"/>
              <a:ea typeface="+mn-ea"/>
              <a:cs typeface="+mn-cs"/>
            </a:endParaRPr>
          </a:p>
          <a:p>
            <a:endParaRPr lang="en-CA" dirty="0" smtClean="0"/>
          </a:p>
          <a:p>
            <a:r>
              <a:rPr lang="en-CA" dirty="0" smtClean="0"/>
              <a:t>The RCH is the largest of about seven</a:t>
            </a:r>
            <a:r>
              <a:rPr lang="en-CA" baseline="0" dirty="0" smtClean="0"/>
              <a:t> or eight in Toronto, has a unique management model and is in Etobicoke, so I am going to sketch a bit of how we got to be so lucky, and what that means for service delivery. </a:t>
            </a:r>
          </a:p>
          <a:p>
            <a:r>
              <a:rPr lang="en-CA" baseline="0" dirty="0" smtClean="0"/>
              <a:t>Also, what have we learned, and what could be improved. </a:t>
            </a:r>
            <a:endParaRPr lang="en-CA" dirty="0"/>
          </a:p>
        </p:txBody>
      </p:sp>
      <p:sp>
        <p:nvSpPr>
          <p:cNvPr id="4" name="Slide Number Placeholder 3"/>
          <p:cNvSpPr>
            <a:spLocks noGrp="1"/>
          </p:cNvSpPr>
          <p:nvPr>
            <p:ph type="sldNum" sz="quarter" idx="10"/>
          </p:nvPr>
        </p:nvSpPr>
        <p:spPr/>
        <p:txBody>
          <a:bodyPr/>
          <a:lstStyle/>
          <a:p>
            <a:fld id="{9A80F1D5-4C40-4795-9652-66EC98E8A737}" type="slidenum">
              <a:rPr lang="en-CA" smtClean="0"/>
              <a:t>2</a:t>
            </a:fld>
            <a:endParaRPr lang="en-CA"/>
          </a:p>
        </p:txBody>
      </p:sp>
    </p:spTree>
    <p:extLst>
      <p:ext uri="{BB962C8B-B14F-4D97-AF65-F5344CB8AC3E}">
        <p14:creationId xmlns:p14="http://schemas.microsoft.com/office/powerpoint/2010/main" val="37401925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All hubs</a:t>
            </a:r>
            <a:r>
              <a:rPr lang="en-CA" baseline="0" dirty="0" smtClean="0"/>
              <a:t> have c</a:t>
            </a:r>
            <a:r>
              <a:rPr lang="en-CA" dirty="0" smtClean="0"/>
              <a:t>ommunity mission</a:t>
            </a:r>
            <a:r>
              <a:rPr lang="en-CA" baseline="0" dirty="0" smtClean="0"/>
              <a:t> statements. These speak as if the community had a single mind and voice, a significant role in governance, and would have no trouble sorting difficult issues. But two issues are going to bring </a:t>
            </a:r>
            <a:r>
              <a:rPr lang="en-CA" baseline="0" dirty="0" err="1" smtClean="0"/>
              <a:t>hubology</a:t>
            </a:r>
            <a:r>
              <a:rPr lang="en-CA" baseline="0" dirty="0" smtClean="0"/>
              <a:t> out of its infancy in a hurry: </a:t>
            </a:r>
          </a:p>
          <a:p>
            <a:r>
              <a:rPr lang="en-CA" baseline="0" dirty="0" smtClean="0"/>
              <a:t>One is financial sustainability. The overhead charges, in addition to rent, to maximize partner collaboration, or to open on weekends for sports, or to adapt the gym for community theatre and concerts, or to provide sufficient security for evening uses for theatre, film festivals, etc. </a:t>
            </a:r>
            <a:r>
              <a:rPr lang="en-CA" baseline="0" dirty="0" smtClean="0"/>
              <a:t>There are two ways to approach this, both of them catastrophic for the community: </a:t>
            </a:r>
            <a:endParaRPr lang="en-CA" baseline="0" dirty="0" smtClean="0"/>
          </a:p>
          <a:p>
            <a:r>
              <a:rPr lang="en-CA" baseline="0" dirty="0" smtClean="0"/>
              <a:t>1. rents would quickly rise to close to commercial levels, if all of the community’s creative ideas and requests were to be heard. This would drive out the tenants with the largest space needs for youth programming, or the tenants with the weakest funder support. </a:t>
            </a:r>
            <a:r>
              <a:rPr lang="en-CA" baseline="0" dirty="0" smtClean="0"/>
              <a:t>This is an </a:t>
            </a:r>
            <a:r>
              <a:rPr lang="en-CA" baseline="0" dirty="0" smtClean="0"/>
              <a:t>unintended </a:t>
            </a:r>
            <a:r>
              <a:rPr lang="en-CA" baseline="0" dirty="0" err="1" smtClean="0"/>
              <a:t>consequency</a:t>
            </a:r>
            <a:r>
              <a:rPr lang="en-CA" baseline="0" dirty="0" smtClean="0"/>
              <a:t> of giving the community its voice. </a:t>
            </a:r>
          </a:p>
          <a:p>
            <a:r>
              <a:rPr lang="en-CA" baseline="0" dirty="0" smtClean="0"/>
              <a:t>2. Conversely, the only way to avoid charging “community use” charges to the tenant agencies would be to extract user fees from theatre groups and other users. This would disadvantage new and non-profit groups. </a:t>
            </a:r>
          </a:p>
          <a:p>
            <a:endParaRPr lang="en-CA" baseline="0" dirty="0" smtClean="0"/>
          </a:p>
          <a:p>
            <a:r>
              <a:rPr lang="en-CA" baseline="0" dirty="0" smtClean="0"/>
              <a:t>The second rite of passage for hubs, I predict, will be finding whose “community voice” trumps. </a:t>
            </a:r>
          </a:p>
          <a:p>
            <a:r>
              <a:rPr lang="en-CA" baseline="0" dirty="0" smtClean="0"/>
              <a:t>And example is the policy over use of RCH space for political or religious activities. We have been approached many times for both types of activities. We can hold an all-candidate meetings, but not a rally for a particular candidate or even a particular issue. We CAN hold public forums with panels talking about all aspects of an issue such as global warming or domestic violence. Can we have a march for more affordable housing that begins and ends at the hub? Perhaps not. And yet wouldn’t this fall within the types of community needs that would get almost universal support?</a:t>
            </a:r>
          </a:p>
          <a:p>
            <a:r>
              <a:rPr lang="en-CA" baseline="0" dirty="0" smtClean="0"/>
              <a:t>Religion is even trickier. “The community” knows that we have public-use rooms un-used on the weekends and at other times. Faith groups are in need of inexpensive meeting spaces. That is a bit sad, but is the only way to be fair to all. But there are grey areas: an organization wants to run an adult training event for members of his faith, as wants us to treat it as educational, not as promoting his faith. Where would we draw the line? Because there is no worship service, no prayers, it is not a Christian event? Should we permit this? And if we do, how do we balance the interests of one community group against another, or prioritize competing requests from various youth groups or seniors groups or anything that is open only to one faith group</a:t>
            </a:r>
            <a:r>
              <a:rPr lang="en-CA" baseline="0" dirty="0" smtClean="0"/>
              <a:t>.</a:t>
            </a:r>
          </a:p>
          <a:p>
            <a:r>
              <a:rPr lang="en-CA" baseline="0" dirty="0" smtClean="0"/>
              <a:t>My point isn’t about defining the use of space, it is about defining the community voice.  </a:t>
            </a:r>
            <a:r>
              <a:rPr lang="en-CA" baseline="0" dirty="0" smtClean="0"/>
              <a:t>Is “the community” a majority-rule organism? It is the most ill-defined word in social planning, in my view. As a result, it has no meaning at all, and is just a placeholder in a sentence. “Community” goals and values and aims and opinions could actually include faith groups, the interests of employers, etc. For example, the Woodbine Entertainment Group is a valued external partner, participating in providing food for community events, and sending designated employees to actively participate in planning events. While wonderful, the leverage of a large employer who is also a strong lobbying </a:t>
            </a:r>
            <a:r>
              <a:rPr lang="en-CA" baseline="0" dirty="0" err="1" smtClean="0"/>
              <a:t>organzation</a:t>
            </a:r>
            <a:r>
              <a:rPr lang="en-CA" baseline="0" dirty="0" smtClean="0"/>
              <a:t> is a conundrum for me. </a:t>
            </a:r>
          </a:p>
          <a:p>
            <a:r>
              <a:rPr lang="en-CA" baseline="0" dirty="0" smtClean="0"/>
              <a:t>Let me offer several definitions of community, each apt in its own context, because the word is an assumed element of any hub’s mission: </a:t>
            </a:r>
          </a:p>
          <a:p>
            <a:r>
              <a:rPr lang="en-CA" baseline="0" dirty="0" smtClean="0"/>
              <a:t>The community of those already using the hub and its programs vs. those, even nearby, who do not know what is in the building. </a:t>
            </a:r>
          </a:p>
          <a:p>
            <a:r>
              <a:rPr lang="en-CA" baseline="0" dirty="0" smtClean="0"/>
              <a:t>The community of those who can easily walk to the hub vs. the community of everyone near and far who is not served by any other hub.</a:t>
            </a:r>
          </a:p>
          <a:p>
            <a:r>
              <a:rPr lang="en-CA" baseline="0" dirty="0" smtClean="0"/>
              <a:t>The community of everyone who is already on our agency networks, and gets our broadcast emails  vs. whoever we have omitted.</a:t>
            </a:r>
          </a:p>
          <a:p>
            <a:r>
              <a:rPr lang="en-CA" baseline="0" dirty="0" smtClean="0"/>
              <a:t>The community of long-time residents and others who may resist change.</a:t>
            </a:r>
          </a:p>
          <a:p>
            <a:r>
              <a:rPr lang="en-CA" baseline="0" dirty="0" smtClean="0"/>
              <a:t>The community of visionaries who want everything to be possible and to happen now. Darn the </a:t>
            </a:r>
            <a:r>
              <a:rPr lang="en-CA" baseline="0" dirty="0" err="1" smtClean="0"/>
              <a:t>torpedos</a:t>
            </a:r>
            <a:r>
              <a:rPr lang="en-CA" baseline="0" dirty="0" smtClean="0"/>
              <a:t>, full speed ahead. </a:t>
            </a:r>
          </a:p>
          <a:p>
            <a:r>
              <a:rPr lang="en-CA" baseline="0" dirty="0" smtClean="0"/>
              <a:t>The community of agencies and their staff, whose interests in the uses of the building may be self-serving (limited noise and chaos and mess, maximum health and safety). </a:t>
            </a:r>
          </a:p>
          <a:p>
            <a:r>
              <a:rPr lang="en-CA" dirty="0" smtClean="0"/>
              <a:t>There is the community</a:t>
            </a:r>
            <a:r>
              <a:rPr lang="en-CA" baseline="0" dirty="0" smtClean="0"/>
              <a:t> of young people who want to hang out in a parking lot, after dark. They aren’t necessarily sinister, but you can see the conflict, I think. </a:t>
            </a:r>
            <a:endParaRPr lang="en-CA" dirty="0"/>
          </a:p>
        </p:txBody>
      </p:sp>
      <p:sp>
        <p:nvSpPr>
          <p:cNvPr id="4" name="Slide Number Placeholder 3"/>
          <p:cNvSpPr>
            <a:spLocks noGrp="1"/>
          </p:cNvSpPr>
          <p:nvPr>
            <p:ph type="sldNum" sz="quarter" idx="10"/>
          </p:nvPr>
        </p:nvSpPr>
        <p:spPr/>
        <p:txBody>
          <a:bodyPr/>
          <a:lstStyle/>
          <a:p>
            <a:fld id="{9A80F1D5-4C40-4795-9652-66EC98E8A737}" type="slidenum">
              <a:rPr lang="en-CA" smtClean="0"/>
              <a:t>11</a:t>
            </a:fld>
            <a:endParaRPr lang="en-CA"/>
          </a:p>
        </p:txBody>
      </p:sp>
    </p:spTree>
    <p:extLst>
      <p:ext uri="{BB962C8B-B14F-4D97-AF65-F5344CB8AC3E}">
        <p14:creationId xmlns:p14="http://schemas.microsoft.com/office/powerpoint/2010/main" val="11307813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All hub agencies</a:t>
            </a:r>
            <a:r>
              <a:rPr lang="en-CA" baseline="0" dirty="0" smtClean="0"/>
              <a:t> have a general mission to collaborate, to make good referrals, etc. but it is low on the priority scale, and NONE of our agencies is actually funded and mandated to provide the support needed for shared intake and really good cross-referrals. </a:t>
            </a:r>
          </a:p>
          <a:p>
            <a:r>
              <a:rPr lang="en-CA" baseline="0" dirty="0" smtClean="0"/>
              <a:t>This is true both inside and outside hubs. </a:t>
            </a:r>
            <a:endParaRPr lang="en-CA" dirty="0"/>
          </a:p>
        </p:txBody>
      </p:sp>
      <p:sp>
        <p:nvSpPr>
          <p:cNvPr id="4" name="Slide Number Placeholder 3"/>
          <p:cNvSpPr>
            <a:spLocks noGrp="1"/>
          </p:cNvSpPr>
          <p:nvPr>
            <p:ph type="sldNum" sz="quarter" idx="10"/>
          </p:nvPr>
        </p:nvSpPr>
        <p:spPr/>
        <p:txBody>
          <a:bodyPr/>
          <a:lstStyle/>
          <a:p>
            <a:fld id="{9A80F1D5-4C40-4795-9652-66EC98E8A737}" type="slidenum">
              <a:rPr lang="en-CA" smtClean="0"/>
              <a:t>12</a:t>
            </a:fld>
            <a:endParaRPr lang="en-CA"/>
          </a:p>
        </p:txBody>
      </p:sp>
    </p:spTree>
    <p:extLst>
      <p:ext uri="{BB962C8B-B14F-4D97-AF65-F5344CB8AC3E}">
        <p14:creationId xmlns:p14="http://schemas.microsoft.com/office/powerpoint/2010/main" val="28372809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Here’s my recipe for a hub. It’s</a:t>
            </a:r>
            <a:r>
              <a:rPr lang="en-CA" baseline="0" dirty="0" smtClean="0"/>
              <a:t> a lot of work, and seems to take forever. </a:t>
            </a:r>
            <a:endParaRPr lang="en-CA" dirty="0" smtClean="0"/>
          </a:p>
          <a:p>
            <a:endParaRPr lang="en-CA" dirty="0"/>
          </a:p>
        </p:txBody>
      </p:sp>
      <p:sp>
        <p:nvSpPr>
          <p:cNvPr id="4" name="Slide Number Placeholder 3"/>
          <p:cNvSpPr>
            <a:spLocks noGrp="1"/>
          </p:cNvSpPr>
          <p:nvPr>
            <p:ph type="sldNum" sz="quarter" idx="10"/>
          </p:nvPr>
        </p:nvSpPr>
        <p:spPr/>
        <p:txBody>
          <a:bodyPr/>
          <a:lstStyle/>
          <a:p>
            <a:fld id="{9A80F1D5-4C40-4795-9652-66EC98E8A737}" type="slidenum">
              <a:rPr lang="en-CA" smtClean="0"/>
              <a:t>3</a:t>
            </a:fld>
            <a:endParaRPr lang="en-CA"/>
          </a:p>
        </p:txBody>
      </p:sp>
    </p:spTree>
    <p:extLst>
      <p:ext uri="{BB962C8B-B14F-4D97-AF65-F5344CB8AC3E}">
        <p14:creationId xmlns:p14="http://schemas.microsoft.com/office/powerpoint/2010/main" val="13116938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9A80F1D5-4C40-4795-9652-66EC98E8A737}" type="slidenum">
              <a:rPr lang="en-CA" smtClean="0"/>
              <a:t>4</a:t>
            </a:fld>
            <a:endParaRPr lang="en-CA"/>
          </a:p>
        </p:txBody>
      </p:sp>
    </p:spTree>
    <p:extLst>
      <p:ext uri="{BB962C8B-B14F-4D97-AF65-F5344CB8AC3E}">
        <p14:creationId xmlns:p14="http://schemas.microsoft.com/office/powerpoint/2010/main" val="23577065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First bullet, a lot of talking.</a:t>
            </a:r>
          </a:p>
          <a:p>
            <a:r>
              <a:rPr lang="en-CA" dirty="0" smtClean="0"/>
              <a:t>Second, try to distill all that talking into some</a:t>
            </a:r>
            <a:r>
              <a:rPr lang="en-CA" baseline="0" dirty="0" smtClean="0"/>
              <a:t> directions and maps.</a:t>
            </a:r>
          </a:p>
          <a:p>
            <a:r>
              <a:rPr lang="en-CA" baseline="0" dirty="0" smtClean="0"/>
              <a:t>Money : get it, spend it</a:t>
            </a:r>
          </a:p>
          <a:p>
            <a:r>
              <a:rPr lang="en-CA" baseline="0" dirty="0" smtClean="0"/>
              <a:t>Building design and construction: exciting but that can be a form of waking nightmare. </a:t>
            </a:r>
          </a:p>
          <a:p>
            <a:r>
              <a:rPr lang="en-CA" baseline="0" dirty="0" smtClean="0"/>
              <a:t>Staffing </a:t>
            </a:r>
          </a:p>
          <a:p>
            <a:r>
              <a:rPr lang="en-CA" baseline="0" dirty="0" smtClean="0"/>
              <a:t>Occupancy</a:t>
            </a:r>
            <a:endParaRPr lang="en-CA" dirty="0"/>
          </a:p>
        </p:txBody>
      </p:sp>
      <p:sp>
        <p:nvSpPr>
          <p:cNvPr id="4" name="Slide Number Placeholder 3"/>
          <p:cNvSpPr>
            <a:spLocks noGrp="1"/>
          </p:cNvSpPr>
          <p:nvPr>
            <p:ph type="sldNum" sz="quarter" idx="10"/>
          </p:nvPr>
        </p:nvSpPr>
        <p:spPr/>
        <p:txBody>
          <a:bodyPr/>
          <a:lstStyle/>
          <a:p>
            <a:fld id="{9A80F1D5-4C40-4795-9652-66EC98E8A737}" type="slidenum">
              <a:rPr lang="en-CA" smtClean="0"/>
              <a:t>5</a:t>
            </a:fld>
            <a:endParaRPr lang="en-CA"/>
          </a:p>
        </p:txBody>
      </p:sp>
    </p:spTree>
    <p:extLst>
      <p:ext uri="{BB962C8B-B14F-4D97-AF65-F5344CB8AC3E}">
        <p14:creationId xmlns:p14="http://schemas.microsoft.com/office/powerpoint/2010/main" val="32538065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This is the governance slide.</a:t>
            </a:r>
            <a:r>
              <a:rPr lang="en-CA" baseline="0" dirty="0" smtClean="0"/>
              <a:t> </a:t>
            </a:r>
            <a:endParaRPr lang="en-CA" dirty="0"/>
          </a:p>
        </p:txBody>
      </p:sp>
      <p:sp>
        <p:nvSpPr>
          <p:cNvPr id="4" name="Slide Number Placeholder 3"/>
          <p:cNvSpPr>
            <a:spLocks noGrp="1"/>
          </p:cNvSpPr>
          <p:nvPr>
            <p:ph type="sldNum" sz="quarter" idx="10"/>
          </p:nvPr>
        </p:nvSpPr>
        <p:spPr/>
        <p:txBody>
          <a:bodyPr/>
          <a:lstStyle/>
          <a:p>
            <a:fld id="{9A80F1D5-4C40-4795-9652-66EC98E8A737}" type="slidenum">
              <a:rPr lang="en-CA" smtClean="0"/>
              <a:t>6</a:t>
            </a:fld>
            <a:endParaRPr lang="en-CA"/>
          </a:p>
        </p:txBody>
      </p:sp>
    </p:spTree>
    <p:extLst>
      <p:ext uri="{BB962C8B-B14F-4D97-AF65-F5344CB8AC3E}">
        <p14:creationId xmlns:p14="http://schemas.microsoft.com/office/powerpoint/2010/main" val="42938891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Inventing the wheel</a:t>
            </a:r>
            <a:r>
              <a:rPr lang="en-CA" baseline="0" dirty="0" smtClean="0"/>
              <a:t> that we need. </a:t>
            </a:r>
            <a:endParaRPr lang="en-CA" dirty="0"/>
          </a:p>
        </p:txBody>
      </p:sp>
      <p:sp>
        <p:nvSpPr>
          <p:cNvPr id="4" name="Slide Number Placeholder 3"/>
          <p:cNvSpPr>
            <a:spLocks noGrp="1"/>
          </p:cNvSpPr>
          <p:nvPr>
            <p:ph type="sldNum" sz="quarter" idx="10"/>
          </p:nvPr>
        </p:nvSpPr>
        <p:spPr/>
        <p:txBody>
          <a:bodyPr/>
          <a:lstStyle/>
          <a:p>
            <a:fld id="{9A80F1D5-4C40-4795-9652-66EC98E8A737}" type="slidenum">
              <a:rPr lang="en-CA" smtClean="0"/>
              <a:t>7</a:t>
            </a:fld>
            <a:endParaRPr lang="en-CA"/>
          </a:p>
        </p:txBody>
      </p:sp>
    </p:spTree>
    <p:extLst>
      <p:ext uri="{BB962C8B-B14F-4D97-AF65-F5344CB8AC3E}">
        <p14:creationId xmlns:p14="http://schemas.microsoft.com/office/powerpoint/2010/main" val="10132789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Successes:</a:t>
            </a:r>
          </a:p>
          <a:p>
            <a:r>
              <a:rPr lang="en-CA" dirty="0" smtClean="0"/>
              <a:t>1. Proximity: The other factors in successful collaboration is communication, communication,</a:t>
            </a:r>
            <a:r>
              <a:rPr lang="en-CA" baseline="0" dirty="0" smtClean="0"/>
              <a:t> communication. Plus some personal goodwill, </a:t>
            </a:r>
            <a:r>
              <a:rPr lang="en-CA" baseline="0" dirty="0" err="1" smtClean="0"/>
              <a:t>relatoinships</a:t>
            </a:r>
            <a:r>
              <a:rPr lang="en-CA" baseline="0" dirty="0" smtClean="0"/>
              <a:t> etc. but it will always come back to communication. Emails, phone calls, meetings, whatever. Examples: RWC </a:t>
            </a:r>
          </a:p>
          <a:p>
            <a:endParaRPr lang="en-CA" baseline="0" dirty="0" smtClean="0"/>
          </a:p>
          <a:p>
            <a:r>
              <a:rPr lang="en-CA" baseline="0" dirty="0" smtClean="0"/>
              <a:t>2. Program space: this is one of the hub’s greatest assets, and also the source of  the most conflict. </a:t>
            </a:r>
          </a:p>
          <a:p>
            <a:endParaRPr lang="en-CA" baseline="0" dirty="0" smtClean="0"/>
          </a:p>
          <a:p>
            <a:r>
              <a:rPr lang="en-CA" baseline="0" dirty="0" smtClean="0"/>
              <a:t>3. Referrals. Maximizing the proximity factor. One stop shopping is the ideal. </a:t>
            </a:r>
          </a:p>
          <a:p>
            <a:endParaRPr lang="en-CA" dirty="0"/>
          </a:p>
        </p:txBody>
      </p:sp>
      <p:sp>
        <p:nvSpPr>
          <p:cNvPr id="4" name="Slide Number Placeholder 3"/>
          <p:cNvSpPr>
            <a:spLocks noGrp="1"/>
          </p:cNvSpPr>
          <p:nvPr>
            <p:ph type="sldNum" sz="quarter" idx="10"/>
          </p:nvPr>
        </p:nvSpPr>
        <p:spPr/>
        <p:txBody>
          <a:bodyPr/>
          <a:lstStyle/>
          <a:p>
            <a:fld id="{9A80F1D5-4C40-4795-9652-66EC98E8A737}" type="slidenum">
              <a:rPr lang="en-CA" smtClean="0"/>
              <a:t>8</a:t>
            </a:fld>
            <a:endParaRPr lang="en-CA"/>
          </a:p>
        </p:txBody>
      </p:sp>
    </p:spTree>
    <p:extLst>
      <p:ext uri="{BB962C8B-B14F-4D97-AF65-F5344CB8AC3E}">
        <p14:creationId xmlns:p14="http://schemas.microsoft.com/office/powerpoint/2010/main" val="7823183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e.</a:t>
            </a:r>
            <a:r>
              <a:rPr lang="en-CA" baseline="0" dirty="0" smtClean="0"/>
              <a:t> g. getting all agencies to regularly share the list of their staff, what they do and their contact info. This is not a hub issue, it is applicable to all agencies who share cross-referrals, but it is astonishing how much work it is in a hub. </a:t>
            </a:r>
          </a:p>
          <a:p>
            <a:r>
              <a:rPr lang="en-CA" baseline="0" dirty="0" smtClean="0"/>
              <a:t>2. We have several times entered the building and discovered an event at which we think the legal clinic presence and participation would have been a natural fit. Where possible, we have stepped up, but we then have to assess: did we miss a critical email? Did we fail to follow up or was the organizer a “new hire” who was unaware of our presence or our mission? So, as with external-to-hub events, you can never assume. And we all suffer from email-fatigue, as well. </a:t>
            </a:r>
          </a:p>
          <a:p>
            <a:r>
              <a:rPr lang="en-CA" baseline="0" dirty="0" smtClean="0"/>
              <a:t>3. Extra effort is needed to deal with external-to-hub partner agencies, because one’s world can shrink to the happy buzzing hive of activity that is the hub. All agencies can forget to extend the extra effort to constituents who live more than eight or ten blocks away, and this can be even worse in a hub. </a:t>
            </a:r>
          </a:p>
          <a:p>
            <a:r>
              <a:rPr lang="en-CA" baseline="0" dirty="0" smtClean="0"/>
              <a:t>4. You may come to rely on a person or a program that turns out to be transitory, and suddenly gone when you call up to make a referral. So, there is no panacea, you have to constantly refresh your information about partners’ services, where to get help for the mentally ill, the drug user, the gang member. The more critical a service is, the more tenuous its funding source, and the more unstable its workforce, e.g. in newcomer services or youth-at-risk . On the flip side, long-standing services become victims of their won success, so stretched that they develop ridiculous waiting lists and lose the capacity to deal with your requests. (Example: the Rent Bank, </a:t>
            </a:r>
            <a:r>
              <a:rPr lang="en-CA" baseline="0" dirty="0" err="1" smtClean="0"/>
              <a:t>womens</a:t>
            </a:r>
            <a:r>
              <a:rPr lang="en-CA" baseline="0" dirty="0" smtClean="0"/>
              <a:t>’ shelters and the B. Schlifer clinic, victims of their own success). These aren’t hub issues, but they also occur in hubs, and it is jarring when you come to rely on someone else’s staff member who is suddenly gone.</a:t>
            </a:r>
            <a:endParaRPr lang="en-CA" dirty="0"/>
          </a:p>
        </p:txBody>
      </p:sp>
      <p:sp>
        <p:nvSpPr>
          <p:cNvPr id="4" name="Slide Number Placeholder 3"/>
          <p:cNvSpPr>
            <a:spLocks noGrp="1"/>
          </p:cNvSpPr>
          <p:nvPr>
            <p:ph type="sldNum" sz="quarter" idx="10"/>
          </p:nvPr>
        </p:nvSpPr>
        <p:spPr/>
        <p:txBody>
          <a:bodyPr/>
          <a:lstStyle/>
          <a:p>
            <a:fld id="{9A80F1D5-4C40-4795-9652-66EC98E8A737}" type="slidenum">
              <a:rPr lang="en-CA" smtClean="0"/>
              <a:t>9</a:t>
            </a:fld>
            <a:endParaRPr lang="en-CA"/>
          </a:p>
        </p:txBody>
      </p:sp>
    </p:spTree>
    <p:extLst>
      <p:ext uri="{BB962C8B-B14F-4D97-AF65-F5344CB8AC3E}">
        <p14:creationId xmlns:p14="http://schemas.microsoft.com/office/powerpoint/2010/main" val="7986574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CA" dirty="0" smtClean="0"/>
              <a:t>Learning</a:t>
            </a:r>
            <a:r>
              <a:rPr lang="en-CA" baseline="0" dirty="0" smtClean="0"/>
              <a:t> about each others’ services is also to learn each other’s limitations. Always, it’s about funding. </a:t>
            </a:r>
          </a:p>
          <a:p>
            <a:pPr marL="228600" indent="-228600">
              <a:buAutoNum type="arabicPeriod"/>
            </a:pPr>
            <a:r>
              <a:rPr lang="en-CA" baseline="0" dirty="0" smtClean="0"/>
              <a:t>The visionaries who got hubs going must be honoured, but as time unfolds, we see the failure to plan for the space, funding and leadership to take us to the next </a:t>
            </a:r>
            <a:r>
              <a:rPr lang="en-CA" baseline="0" dirty="0" smtClean="0"/>
              <a:t>level. We all (agencies) aspire to </a:t>
            </a:r>
            <a:r>
              <a:rPr lang="en-CA" baseline="0" dirty="0" smtClean="0"/>
              <a:t>fully collaborative, coordinated intake and referrals, software and employees to screen and direct people to services. We have not met the first  levels.</a:t>
            </a:r>
          </a:p>
          <a:p>
            <a:pPr marL="228600" indent="-228600">
              <a:buAutoNum type="arabicPeriod"/>
            </a:pPr>
            <a:r>
              <a:rPr lang="en-CA" dirty="0" smtClean="0"/>
              <a:t>See</a:t>
            </a:r>
            <a:r>
              <a:rPr lang="en-CA" baseline="0" dirty="0" smtClean="0"/>
              <a:t> next page for </a:t>
            </a:r>
            <a:r>
              <a:rPr lang="en-CA" baseline="0" dirty="0" err="1" smtClean="0"/>
              <a:t>hubology</a:t>
            </a:r>
            <a:endParaRPr lang="en-CA" dirty="0"/>
          </a:p>
        </p:txBody>
      </p:sp>
      <p:sp>
        <p:nvSpPr>
          <p:cNvPr id="4" name="Slide Number Placeholder 3"/>
          <p:cNvSpPr>
            <a:spLocks noGrp="1"/>
          </p:cNvSpPr>
          <p:nvPr>
            <p:ph type="sldNum" sz="quarter" idx="10"/>
          </p:nvPr>
        </p:nvSpPr>
        <p:spPr/>
        <p:txBody>
          <a:bodyPr/>
          <a:lstStyle/>
          <a:p>
            <a:fld id="{9A80F1D5-4C40-4795-9652-66EC98E8A737}" type="slidenum">
              <a:rPr lang="en-CA" smtClean="0"/>
              <a:t>10</a:t>
            </a:fld>
            <a:endParaRPr lang="en-CA"/>
          </a:p>
        </p:txBody>
      </p:sp>
    </p:spTree>
    <p:extLst>
      <p:ext uri="{BB962C8B-B14F-4D97-AF65-F5344CB8AC3E}">
        <p14:creationId xmlns:p14="http://schemas.microsoft.com/office/powerpoint/2010/main" val="31371516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E7517AA2-7529-4BE0-8AF3-D820FBA11BE9}" type="datetimeFigureOut">
              <a:rPr lang="en-CA" smtClean="0"/>
              <a:t>17/11/2015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7413551B-9BE0-4B33-88BD-0522D7C4BB1C}" type="slidenum">
              <a:rPr lang="en-CA" smtClean="0"/>
              <a:t>‹#›</a:t>
            </a:fld>
            <a:endParaRPr lang="en-CA"/>
          </a:p>
        </p:txBody>
      </p:sp>
    </p:spTree>
    <p:extLst>
      <p:ext uri="{BB962C8B-B14F-4D97-AF65-F5344CB8AC3E}">
        <p14:creationId xmlns:p14="http://schemas.microsoft.com/office/powerpoint/2010/main" val="35199657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E7517AA2-7529-4BE0-8AF3-D820FBA11BE9}" type="datetimeFigureOut">
              <a:rPr lang="en-CA" smtClean="0"/>
              <a:t>17/11/2015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7413551B-9BE0-4B33-88BD-0522D7C4BB1C}" type="slidenum">
              <a:rPr lang="en-CA" smtClean="0"/>
              <a:t>‹#›</a:t>
            </a:fld>
            <a:endParaRPr lang="en-CA"/>
          </a:p>
        </p:txBody>
      </p:sp>
    </p:spTree>
    <p:extLst>
      <p:ext uri="{BB962C8B-B14F-4D97-AF65-F5344CB8AC3E}">
        <p14:creationId xmlns:p14="http://schemas.microsoft.com/office/powerpoint/2010/main" val="32506561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E7517AA2-7529-4BE0-8AF3-D820FBA11BE9}" type="datetimeFigureOut">
              <a:rPr lang="en-CA" smtClean="0"/>
              <a:t>17/11/2015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7413551B-9BE0-4B33-88BD-0522D7C4BB1C}" type="slidenum">
              <a:rPr lang="en-CA" smtClean="0"/>
              <a:t>‹#›</a:t>
            </a:fld>
            <a:endParaRPr lang="en-CA"/>
          </a:p>
        </p:txBody>
      </p:sp>
    </p:spTree>
    <p:extLst>
      <p:ext uri="{BB962C8B-B14F-4D97-AF65-F5344CB8AC3E}">
        <p14:creationId xmlns:p14="http://schemas.microsoft.com/office/powerpoint/2010/main" val="27937186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E7517AA2-7529-4BE0-8AF3-D820FBA11BE9}" type="datetimeFigureOut">
              <a:rPr lang="en-CA" smtClean="0"/>
              <a:t>17/11/2015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7413551B-9BE0-4B33-88BD-0522D7C4BB1C}" type="slidenum">
              <a:rPr lang="en-CA" smtClean="0"/>
              <a:t>‹#›</a:t>
            </a:fld>
            <a:endParaRPr lang="en-CA"/>
          </a:p>
        </p:txBody>
      </p:sp>
    </p:spTree>
    <p:extLst>
      <p:ext uri="{BB962C8B-B14F-4D97-AF65-F5344CB8AC3E}">
        <p14:creationId xmlns:p14="http://schemas.microsoft.com/office/powerpoint/2010/main" val="8240316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7517AA2-7529-4BE0-8AF3-D820FBA11BE9}" type="datetimeFigureOut">
              <a:rPr lang="en-CA" smtClean="0"/>
              <a:t>17/11/2015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7413551B-9BE0-4B33-88BD-0522D7C4BB1C}" type="slidenum">
              <a:rPr lang="en-CA" smtClean="0"/>
              <a:t>‹#›</a:t>
            </a:fld>
            <a:endParaRPr lang="en-CA"/>
          </a:p>
        </p:txBody>
      </p:sp>
    </p:spTree>
    <p:extLst>
      <p:ext uri="{BB962C8B-B14F-4D97-AF65-F5344CB8AC3E}">
        <p14:creationId xmlns:p14="http://schemas.microsoft.com/office/powerpoint/2010/main" val="37791529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E7517AA2-7529-4BE0-8AF3-D820FBA11BE9}" type="datetimeFigureOut">
              <a:rPr lang="en-CA" smtClean="0"/>
              <a:t>17/11/2015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7413551B-9BE0-4B33-88BD-0522D7C4BB1C}" type="slidenum">
              <a:rPr lang="en-CA" smtClean="0"/>
              <a:t>‹#›</a:t>
            </a:fld>
            <a:endParaRPr lang="en-CA"/>
          </a:p>
        </p:txBody>
      </p:sp>
    </p:spTree>
    <p:extLst>
      <p:ext uri="{BB962C8B-B14F-4D97-AF65-F5344CB8AC3E}">
        <p14:creationId xmlns:p14="http://schemas.microsoft.com/office/powerpoint/2010/main" val="956678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E7517AA2-7529-4BE0-8AF3-D820FBA11BE9}" type="datetimeFigureOut">
              <a:rPr lang="en-CA" smtClean="0"/>
              <a:t>17/11/2015</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7413551B-9BE0-4B33-88BD-0522D7C4BB1C}" type="slidenum">
              <a:rPr lang="en-CA" smtClean="0"/>
              <a:t>‹#›</a:t>
            </a:fld>
            <a:endParaRPr lang="en-CA"/>
          </a:p>
        </p:txBody>
      </p:sp>
    </p:spTree>
    <p:extLst>
      <p:ext uri="{BB962C8B-B14F-4D97-AF65-F5344CB8AC3E}">
        <p14:creationId xmlns:p14="http://schemas.microsoft.com/office/powerpoint/2010/main" val="19429611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E7517AA2-7529-4BE0-8AF3-D820FBA11BE9}" type="datetimeFigureOut">
              <a:rPr lang="en-CA" smtClean="0"/>
              <a:t>17/11/2015</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7413551B-9BE0-4B33-88BD-0522D7C4BB1C}" type="slidenum">
              <a:rPr lang="en-CA" smtClean="0"/>
              <a:t>‹#›</a:t>
            </a:fld>
            <a:endParaRPr lang="en-CA"/>
          </a:p>
        </p:txBody>
      </p:sp>
    </p:spTree>
    <p:extLst>
      <p:ext uri="{BB962C8B-B14F-4D97-AF65-F5344CB8AC3E}">
        <p14:creationId xmlns:p14="http://schemas.microsoft.com/office/powerpoint/2010/main" val="28541522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517AA2-7529-4BE0-8AF3-D820FBA11BE9}" type="datetimeFigureOut">
              <a:rPr lang="en-CA" smtClean="0"/>
              <a:t>17/11/2015</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7413551B-9BE0-4B33-88BD-0522D7C4BB1C}" type="slidenum">
              <a:rPr lang="en-CA" smtClean="0"/>
              <a:t>‹#›</a:t>
            </a:fld>
            <a:endParaRPr lang="en-CA"/>
          </a:p>
        </p:txBody>
      </p:sp>
    </p:spTree>
    <p:extLst>
      <p:ext uri="{BB962C8B-B14F-4D97-AF65-F5344CB8AC3E}">
        <p14:creationId xmlns:p14="http://schemas.microsoft.com/office/powerpoint/2010/main" val="22075552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7517AA2-7529-4BE0-8AF3-D820FBA11BE9}" type="datetimeFigureOut">
              <a:rPr lang="en-CA" smtClean="0"/>
              <a:t>17/11/2015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7413551B-9BE0-4B33-88BD-0522D7C4BB1C}" type="slidenum">
              <a:rPr lang="en-CA" smtClean="0"/>
              <a:t>‹#›</a:t>
            </a:fld>
            <a:endParaRPr lang="en-CA"/>
          </a:p>
        </p:txBody>
      </p:sp>
    </p:spTree>
    <p:extLst>
      <p:ext uri="{BB962C8B-B14F-4D97-AF65-F5344CB8AC3E}">
        <p14:creationId xmlns:p14="http://schemas.microsoft.com/office/powerpoint/2010/main" val="30102349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7517AA2-7529-4BE0-8AF3-D820FBA11BE9}" type="datetimeFigureOut">
              <a:rPr lang="en-CA" smtClean="0"/>
              <a:t>17/11/2015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7413551B-9BE0-4B33-88BD-0522D7C4BB1C}" type="slidenum">
              <a:rPr lang="en-CA" smtClean="0"/>
              <a:t>‹#›</a:t>
            </a:fld>
            <a:endParaRPr lang="en-CA"/>
          </a:p>
        </p:txBody>
      </p:sp>
    </p:spTree>
    <p:extLst>
      <p:ext uri="{BB962C8B-B14F-4D97-AF65-F5344CB8AC3E}">
        <p14:creationId xmlns:p14="http://schemas.microsoft.com/office/powerpoint/2010/main" val="1994799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517AA2-7529-4BE0-8AF3-D820FBA11BE9}" type="datetimeFigureOut">
              <a:rPr lang="en-CA" smtClean="0"/>
              <a:t>17/11/2015</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13551B-9BE0-4B33-88BD-0522D7C4BB1C}" type="slidenum">
              <a:rPr lang="en-CA" smtClean="0"/>
              <a:t>‹#›</a:t>
            </a:fld>
            <a:endParaRPr lang="en-CA"/>
          </a:p>
        </p:txBody>
      </p:sp>
    </p:spTree>
    <p:extLst>
      <p:ext uri="{BB962C8B-B14F-4D97-AF65-F5344CB8AC3E}">
        <p14:creationId xmlns:p14="http://schemas.microsoft.com/office/powerpoint/2010/main" val="9615822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9"/>
            <a:ext cx="7772400" cy="1728191"/>
          </a:xfrm>
        </p:spPr>
        <p:txBody>
          <a:bodyPr>
            <a:normAutofit/>
          </a:bodyPr>
          <a:lstStyle/>
          <a:p>
            <a:r>
              <a:rPr lang="en-CA" dirty="0" smtClean="0"/>
              <a:t>                        </a:t>
            </a:r>
            <a:r>
              <a:rPr lang="en-CA" dirty="0" smtClean="0"/>
              <a:t/>
            </a:r>
            <a:br>
              <a:rPr lang="en-CA" dirty="0" smtClean="0"/>
            </a:br>
            <a:endParaRPr lang="en-CA" dirty="0"/>
          </a:p>
        </p:txBody>
      </p:sp>
      <p:sp>
        <p:nvSpPr>
          <p:cNvPr id="3" name="Subtitle 2"/>
          <p:cNvSpPr>
            <a:spLocks noGrp="1"/>
          </p:cNvSpPr>
          <p:nvPr>
            <p:ph type="subTitle" idx="1"/>
          </p:nvPr>
        </p:nvSpPr>
        <p:spPr>
          <a:xfrm>
            <a:off x="1371600" y="3573016"/>
            <a:ext cx="6400800" cy="2448272"/>
          </a:xfrm>
        </p:spPr>
        <p:txBody>
          <a:bodyPr>
            <a:normAutofit lnSpcReduction="10000"/>
          </a:bodyPr>
          <a:lstStyle/>
          <a:p>
            <a:r>
              <a:rPr lang="en-CA" sz="2000" dirty="0" smtClean="0">
                <a:solidFill>
                  <a:schemeClr val="tx2"/>
                </a:solidFill>
              </a:rPr>
              <a:t>Presentation to Toronto </a:t>
            </a:r>
            <a:r>
              <a:rPr lang="en-CA" sz="2000" dirty="0" smtClean="0">
                <a:solidFill>
                  <a:schemeClr val="tx2"/>
                </a:solidFill>
              </a:rPr>
              <a:t>West Local Immigration </a:t>
            </a:r>
          </a:p>
          <a:p>
            <a:r>
              <a:rPr lang="en-CA" sz="2000" dirty="0" smtClean="0">
                <a:solidFill>
                  <a:schemeClr val="tx2"/>
                </a:solidFill>
              </a:rPr>
              <a:t>Partnership</a:t>
            </a:r>
          </a:p>
          <a:p>
            <a:r>
              <a:rPr lang="en-CA" sz="2000" dirty="0" smtClean="0">
                <a:solidFill>
                  <a:schemeClr val="tx2"/>
                </a:solidFill>
              </a:rPr>
              <a:t>November 19, 2015.</a:t>
            </a:r>
          </a:p>
          <a:p>
            <a:endParaRPr lang="en-CA" sz="2000" dirty="0">
              <a:solidFill>
                <a:schemeClr val="tx2"/>
              </a:solidFill>
            </a:endParaRPr>
          </a:p>
          <a:p>
            <a:r>
              <a:rPr lang="en-CA" sz="2000" dirty="0" smtClean="0">
                <a:solidFill>
                  <a:schemeClr val="tx2"/>
                </a:solidFill>
              </a:rPr>
              <a:t>Ann McRae, Director of Legal Services, </a:t>
            </a:r>
          </a:p>
          <a:p>
            <a:r>
              <a:rPr lang="en-CA" sz="2000" dirty="0" smtClean="0">
                <a:solidFill>
                  <a:schemeClr val="tx2"/>
                </a:solidFill>
              </a:rPr>
              <a:t>Rexdale Community Legal Clinic and </a:t>
            </a:r>
          </a:p>
          <a:p>
            <a:r>
              <a:rPr lang="en-CA" sz="2000" dirty="0" smtClean="0">
                <a:solidFill>
                  <a:schemeClr val="tx2"/>
                </a:solidFill>
              </a:rPr>
              <a:t>Chair, Rexdale Community Hub</a:t>
            </a:r>
          </a:p>
          <a:p>
            <a:endParaRPr lang="en-CA" dirty="0">
              <a:solidFill>
                <a:schemeClr val="tx2"/>
              </a:solidFill>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3608" y="548679"/>
            <a:ext cx="4752528" cy="2808313"/>
          </a:xfrm>
          <a:prstGeom prst="rect">
            <a:avLst/>
          </a:prstGeom>
        </p:spPr>
      </p:pic>
    </p:spTree>
    <p:extLst>
      <p:ext uri="{BB962C8B-B14F-4D97-AF65-F5344CB8AC3E}">
        <p14:creationId xmlns:p14="http://schemas.microsoft.com/office/powerpoint/2010/main" val="35636377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What have we learned?</a:t>
            </a:r>
            <a:endParaRPr lang="en-CA" dirty="0"/>
          </a:p>
        </p:txBody>
      </p:sp>
      <p:sp>
        <p:nvSpPr>
          <p:cNvPr id="3" name="Content Placeholder 2"/>
          <p:cNvSpPr>
            <a:spLocks noGrp="1"/>
          </p:cNvSpPr>
          <p:nvPr>
            <p:ph idx="1"/>
          </p:nvPr>
        </p:nvSpPr>
        <p:spPr/>
        <p:txBody>
          <a:bodyPr>
            <a:normAutofit fontScale="92500" lnSpcReduction="10000"/>
          </a:bodyPr>
          <a:lstStyle/>
          <a:p>
            <a:r>
              <a:rPr lang="en-CA" dirty="0" smtClean="0"/>
              <a:t>We have learned the limitations of each others’ funding and programming. </a:t>
            </a:r>
          </a:p>
          <a:p>
            <a:r>
              <a:rPr lang="en-CA" dirty="0" smtClean="0"/>
              <a:t>We have learned that the cat-herding of hub operations and agency collaboration takes resources (staff, funds, space, a management layer, a plan to make the magic happen) and there is no one funded or mandated to make that happen. </a:t>
            </a:r>
          </a:p>
          <a:p>
            <a:r>
              <a:rPr lang="en-CA" dirty="0" err="1" smtClean="0"/>
              <a:t>Hubology</a:t>
            </a:r>
            <a:r>
              <a:rPr lang="en-CA" dirty="0" smtClean="0"/>
              <a:t>, or the maximizing of the hub opportunity, </a:t>
            </a:r>
            <a:r>
              <a:rPr lang="en-CA" dirty="0" smtClean="0"/>
              <a:t>is a developing science</a:t>
            </a:r>
            <a:endParaRPr lang="en-CA" dirty="0"/>
          </a:p>
        </p:txBody>
      </p:sp>
    </p:spTree>
    <p:extLst>
      <p:ext uri="{BB962C8B-B14F-4D97-AF65-F5344CB8AC3E}">
        <p14:creationId xmlns:p14="http://schemas.microsoft.com/office/powerpoint/2010/main" val="16098430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err="1" smtClean="0"/>
              <a:t>Hubology</a:t>
            </a:r>
            <a:endParaRPr lang="en-CA" dirty="0"/>
          </a:p>
        </p:txBody>
      </p:sp>
      <p:sp>
        <p:nvSpPr>
          <p:cNvPr id="3" name="Content Placeholder 2"/>
          <p:cNvSpPr>
            <a:spLocks noGrp="1"/>
          </p:cNvSpPr>
          <p:nvPr>
            <p:ph idx="1"/>
          </p:nvPr>
        </p:nvSpPr>
        <p:spPr/>
        <p:txBody>
          <a:bodyPr>
            <a:normAutofit fontScale="92500"/>
          </a:bodyPr>
          <a:lstStyle/>
          <a:p>
            <a:r>
              <a:rPr lang="en-CA" dirty="0" smtClean="0"/>
              <a:t>We are coming to the end of the first decade of hubs as an ideal of community service delivery. </a:t>
            </a:r>
          </a:p>
          <a:p>
            <a:r>
              <a:rPr lang="en-CA" dirty="0" smtClean="0"/>
              <a:t>Many management models have been tried, usually with a lead agency, and varying degrees of democratic input from “the community” and the tenant agencies.</a:t>
            </a:r>
          </a:p>
          <a:p>
            <a:r>
              <a:rPr lang="en-CA" dirty="0" smtClean="0"/>
              <a:t>Community involvement and accountability is at once the touchstone and the least understood aspect. </a:t>
            </a:r>
            <a:endParaRPr lang="en-CA" dirty="0"/>
          </a:p>
        </p:txBody>
      </p:sp>
    </p:spTree>
    <p:extLst>
      <p:ext uri="{BB962C8B-B14F-4D97-AF65-F5344CB8AC3E}">
        <p14:creationId xmlns:p14="http://schemas.microsoft.com/office/powerpoint/2010/main" val="24849047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Conclusion</a:t>
            </a:r>
            <a:endParaRPr lang="en-CA" dirty="0"/>
          </a:p>
        </p:txBody>
      </p:sp>
      <p:sp>
        <p:nvSpPr>
          <p:cNvPr id="3" name="Content Placeholder 2"/>
          <p:cNvSpPr>
            <a:spLocks noGrp="1"/>
          </p:cNvSpPr>
          <p:nvPr>
            <p:ph idx="1"/>
          </p:nvPr>
        </p:nvSpPr>
        <p:spPr/>
        <p:txBody>
          <a:bodyPr>
            <a:normAutofit lnSpcReduction="10000"/>
          </a:bodyPr>
          <a:lstStyle/>
          <a:p>
            <a:r>
              <a:rPr lang="en-CA" dirty="0" smtClean="0"/>
              <a:t>Good news, I’ve reached the end.</a:t>
            </a:r>
          </a:p>
          <a:p>
            <a:r>
              <a:rPr lang="en-CA" dirty="0" smtClean="0"/>
              <a:t>Hubs are good for many clients in many ways,  but maximizing the good requires just as much effort and cat-herding as any other model. </a:t>
            </a:r>
          </a:p>
          <a:p>
            <a:r>
              <a:rPr lang="en-CA" dirty="0" smtClean="0"/>
              <a:t>Staff, funding and planning is needed for shared intake, proper interagency referrals, collaboration. </a:t>
            </a:r>
          </a:p>
          <a:p>
            <a:r>
              <a:rPr lang="en-CA" dirty="0" err="1" smtClean="0"/>
              <a:t>Hubology</a:t>
            </a:r>
            <a:r>
              <a:rPr lang="en-CA" dirty="0" smtClean="0"/>
              <a:t> will soon be taught in community colleges. </a:t>
            </a:r>
            <a:endParaRPr lang="en-CA" dirty="0"/>
          </a:p>
        </p:txBody>
      </p:sp>
    </p:spTree>
    <p:extLst>
      <p:ext uri="{BB962C8B-B14F-4D97-AF65-F5344CB8AC3E}">
        <p14:creationId xmlns:p14="http://schemas.microsoft.com/office/powerpoint/2010/main" val="34553998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This presentation in a nutshell</a:t>
            </a:r>
            <a:endParaRPr lang="en-CA" dirty="0"/>
          </a:p>
        </p:txBody>
      </p:sp>
      <p:sp>
        <p:nvSpPr>
          <p:cNvPr id="3" name="Content Placeholder 2"/>
          <p:cNvSpPr>
            <a:spLocks noGrp="1"/>
          </p:cNvSpPr>
          <p:nvPr>
            <p:ph idx="1"/>
          </p:nvPr>
        </p:nvSpPr>
        <p:spPr/>
        <p:txBody>
          <a:bodyPr>
            <a:normAutofit lnSpcReduction="10000"/>
          </a:bodyPr>
          <a:lstStyle/>
          <a:p>
            <a:r>
              <a:rPr lang="en-CA" dirty="0" smtClean="0"/>
              <a:t>The hub model</a:t>
            </a:r>
          </a:p>
          <a:p>
            <a:r>
              <a:rPr lang="en-CA" dirty="0" smtClean="0"/>
              <a:t>History</a:t>
            </a:r>
          </a:p>
          <a:p>
            <a:r>
              <a:rPr lang="en-CA" dirty="0" smtClean="0"/>
              <a:t>Steps to achieving a hub</a:t>
            </a:r>
          </a:p>
          <a:p>
            <a:r>
              <a:rPr lang="en-CA" dirty="0" smtClean="0"/>
              <a:t>Hurdles</a:t>
            </a:r>
          </a:p>
          <a:p>
            <a:r>
              <a:rPr lang="en-CA" dirty="0" smtClean="0"/>
              <a:t>Key accomplishments and successes</a:t>
            </a:r>
          </a:p>
          <a:p>
            <a:r>
              <a:rPr lang="en-CA" dirty="0" smtClean="0"/>
              <a:t>Challenges</a:t>
            </a:r>
          </a:p>
          <a:p>
            <a:r>
              <a:rPr lang="en-CA" dirty="0" smtClean="0"/>
              <a:t>Take-</a:t>
            </a:r>
            <a:r>
              <a:rPr lang="en-CA" dirty="0" err="1" smtClean="0"/>
              <a:t>aways</a:t>
            </a:r>
            <a:r>
              <a:rPr lang="en-CA" dirty="0" smtClean="0"/>
              <a:t> for those wishing to collaborate in hub-type setting</a:t>
            </a:r>
            <a:endParaRPr lang="en-CA" dirty="0"/>
          </a:p>
        </p:txBody>
      </p:sp>
    </p:spTree>
    <p:extLst>
      <p:ext uri="{BB962C8B-B14F-4D97-AF65-F5344CB8AC3E}">
        <p14:creationId xmlns:p14="http://schemas.microsoft.com/office/powerpoint/2010/main" val="21256244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Recipe for a hub</a:t>
            </a:r>
            <a:endParaRPr lang="en-CA" dirty="0"/>
          </a:p>
        </p:txBody>
      </p:sp>
      <p:sp>
        <p:nvSpPr>
          <p:cNvPr id="3" name="Content Placeholder 2"/>
          <p:cNvSpPr>
            <a:spLocks noGrp="1"/>
          </p:cNvSpPr>
          <p:nvPr>
            <p:ph idx="1"/>
          </p:nvPr>
        </p:nvSpPr>
        <p:spPr>
          <a:xfrm>
            <a:off x="457200" y="1268760"/>
            <a:ext cx="8229600" cy="4968551"/>
          </a:xfrm>
        </p:spPr>
        <p:txBody>
          <a:bodyPr>
            <a:normAutofit fontScale="77500" lnSpcReduction="20000"/>
          </a:bodyPr>
          <a:lstStyle/>
          <a:p>
            <a:r>
              <a:rPr lang="en-CA" dirty="0" smtClean="0"/>
              <a:t>Ingredients you will need:</a:t>
            </a:r>
            <a:endParaRPr lang="en-CA" dirty="0" smtClean="0"/>
          </a:p>
          <a:p>
            <a:pPr lvl="1"/>
            <a:r>
              <a:rPr lang="en-CA" dirty="0" smtClean="0"/>
              <a:t>Location ready to renovate, or $1B</a:t>
            </a:r>
          </a:p>
          <a:p>
            <a:pPr lvl="1"/>
            <a:r>
              <a:rPr lang="en-CA" dirty="0" smtClean="0"/>
              <a:t>Partnership of agencies to do the visioning</a:t>
            </a:r>
          </a:p>
          <a:p>
            <a:pPr lvl="1"/>
            <a:r>
              <a:rPr lang="en-CA" dirty="0" smtClean="0"/>
              <a:t>Group of people to reflect and add community values and requirements into the planning stages </a:t>
            </a:r>
          </a:p>
          <a:p>
            <a:pPr lvl="1"/>
            <a:r>
              <a:rPr lang="en-CA" dirty="0" smtClean="0"/>
              <a:t>Political support : someone is going to oppose, so you need champions</a:t>
            </a:r>
          </a:p>
          <a:p>
            <a:pPr lvl="1"/>
            <a:r>
              <a:rPr lang="en-CA" dirty="0" smtClean="0"/>
              <a:t>Funding support</a:t>
            </a:r>
            <a:r>
              <a:rPr lang="en-CA" dirty="0" smtClean="0"/>
              <a:t>; for consultation, design</a:t>
            </a:r>
            <a:r>
              <a:rPr lang="en-CA" dirty="0" smtClean="0"/>
              <a:t>, approvals, construction.</a:t>
            </a:r>
          </a:p>
          <a:p>
            <a:pPr lvl="1"/>
            <a:r>
              <a:rPr lang="en-CA" dirty="0" smtClean="0"/>
              <a:t>Convert mission and vision statements to co-location agreement, partnership agreement, leases, legal obligations</a:t>
            </a:r>
          </a:p>
          <a:p>
            <a:pPr lvl="1"/>
            <a:r>
              <a:rPr lang="en-CA" dirty="0" smtClean="0"/>
              <a:t>Policies for operating and managing a shared environment  </a:t>
            </a:r>
          </a:p>
          <a:p>
            <a:r>
              <a:rPr lang="en-CA" dirty="0" smtClean="0"/>
              <a:t>Takes about 5 years </a:t>
            </a:r>
            <a:r>
              <a:rPr lang="en-CA" dirty="0" smtClean="0"/>
              <a:t>of planning and consultations to go from concept and finding a location until occupancy. </a:t>
            </a:r>
            <a:endParaRPr lang="en-CA" dirty="0" smtClean="0"/>
          </a:p>
          <a:p>
            <a:r>
              <a:rPr lang="en-CA" dirty="0" smtClean="0"/>
              <a:t> Serves thousands. </a:t>
            </a:r>
            <a:endParaRPr lang="en-CA" dirty="0"/>
          </a:p>
        </p:txBody>
      </p:sp>
    </p:spTree>
    <p:extLst>
      <p:ext uri="{BB962C8B-B14F-4D97-AF65-F5344CB8AC3E}">
        <p14:creationId xmlns:p14="http://schemas.microsoft.com/office/powerpoint/2010/main" val="21904004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How to Grow a Hub from Seed</a:t>
            </a:r>
            <a:endParaRPr lang="en-CA" dirty="0"/>
          </a:p>
        </p:txBody>
      </p:sp>
      <p:sp>
        <p:nvSpPr>
          <p:cNvPr id="3" name="Content Placeholder 2"/>
          <p:cNvSpPr>
            <a:spLocks noGrp="1"/>
          </p:cNvSpPr>
          <p:nvPr>
            <p:ph idx="1"/>
          </p:nvPr>
        </p:nvSpPr>
        <p:spPr/>
        <p:txBody>
          <a:bodyPr>
            <a:normAutofit fontScale="92500" lnSpcReduction="20000"/>
          </a:bodyPr>
          <a:lstStyle/>
          <a:p>
            <a:pPr marL="0" indent="0">
              <a:buNone/>
            </a:pPr>
            <a:r>
              <a:rPr lang="en-CA" dirty="0" smtClean="0"/>
              <a:t>2007 – ANS obtained a grant to hire a consultant, who surveyed community need. </a:t>
            </a:r>
            <a:endParaRPr lang="en-CA" dirty="0"/>
          </a:p>
          <a:p>
            <a:pPr marL="0" indent="0">
              <a:buNone/>
            </a:pPr>
            <a:r>
              <a:rPr lang="en-CA" dirty="0" smtClean="0"/>
              <a:t>2012, Spring: occupancy by 11 agencies. </a:t>
            </a:r>
          </a:p>
          <a:p>
            <a:pPr marL="0" indent="0">
              <a:buNone/>
            </a:pPr>
            <a:r>
              <a:rPr lang="en-CA" dirty="0" smtClean="0"/>
              <a:t>The issues identified </a:t>
            </a:r>
            <a:r>
              <a:rPr lang="en-CA" dirty="0" smtClean="0"/>
              <a:t>in 2007 are </a:t>
            </a:r>
            <a:r>
              <a:rPr lang="en-CA" dirty="0" smtClean="0"/>
              <a:t>the same eight years later: </a:t>
            </a:r>
          </a:p>
          <a:p>
            <a:pPr lvl="1"/>
            <a:r>
              <a:rPr lang="en-CA" dirty="0" smtClean="0"/>
              <a:t>How will it work in practice?</a:t>
            </a:r>
          </a:p>
          <a:p>
            <a:pPr lvl="1"/>
            <a:r>
              <a:rPr lang="en-CA" dirty="0" smtClean="0"/>
              <a:t>What is the model?</a:t>
            </a:r>
          </a:p>
          <a:p>
            <a:pPr lvl="1"/>
            <a:r>
              <a:rPr lang="en-CA" dirty="0" smtClean="0"/>
              <a:t>How is it governed</a:t>
            </a:r>
          </a:p>
          <a:p>
            <a:pPr lvl="1"/>
            <a:r>
              <a:rPr lang="en-CA" dirty="0" smtClean="0"/>
              <a:t>Who gets to locate in the hub and who doesn’t</a:t>
            </a:r>
          </a:p>
          <a:p>
            <a:pPr lvl="1"/>
            <a:r>
              <a:rPr lang="en-CA" dirty="0" smtClean="0"/>
              <a:t>What expectations of hub partners? </a:t>
            </a:r>
          </a:p>
          <a:p>
            <a:pPr lvl="1"/>
            <a:r>
              <a:rPr lang="en-CA" dirty="0" smtClean="0"/>
              <a:t>What is the long term vision? </a:t>
            </a:r>
            <a:endParaRPr lang="en-CA" dirty="0"/>
          </a:p>
        </p:txBody>
      </p:sp>
    </p:spTree>
    <p:extLst>
      <p:ext uri="{BB962C8B-B14F-4D97-AF65-F5344CB8AC3E}">
        <p14:creationId xmlns:p14="http://schemas.microsoft.com/office/powerpoint/2010/main" val="10425982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Accomplishments</a:t>
            </a:r>
            <a:endParaRPr lang="en-CA" dirty="0"/>
          </a:p>
        </p:txBody>
      </p:sp>
      <p:sp>
        <p:nvSpPr>
          <p:cNvPr id="3" name="Content Placeholder 2"/>
          <p:cNvSpPr>
            <a:spLocks noGrp="1"/>
          </p:cNvSpPr>
          <p:nvPr>
            <p:ph idx="1"/>
          </p:nvPr>
        </p:nvSpPr>
        <p:spPr/>
        <p:txBody>
          <a:bodyPr>
            <a:normAutofit fontScale="92500" lnSpcReduction="10000"/>
          </a:bodyPr>
          <a:lstStyle/>
          <a:p>
            <a:r>
              <a:rPr lang="en-CA" dirty="0" smtClean="0"/>
              <a:t>A file cabinet full of community consultations, reports, partner meetings over several years. </a:t>
            </a:r>
          </a:p>
          <a:p>
            <a:r>
              <a:rPr lang="en-CA" dirty="0" smtClean="0"/>
              <a:t>The mission and vision </a:t>
            </a:r>
            <a:r>
              <a:rPr lang="en-CA" dirty="0" smtClean="0"/>
              <a:t>statements developed </a:t>
            </a:r>
            <a:r>
              <a:rPr lang="en-CA" sz="2400" dirty="0" smtClean="0"/>
              <a:t>( and now embedded </a:t>
            </a:r>
            <a:r>
              <a:rPr lang="en-CA" sz="2400" dirty="0" smtClean="0"/>
              <a:t>in our Bylaws and Co-location </a:t>
            </a:r>
            <a:r>
              <a:rPr lang="en-CA" sz="2400" dirty="0" smtClean="0"/>
              <a:t>agreement). </a:t>
            </a:r>
            <a:endParaRPr lang="en-CA" sz="2400" dirty="0"/>
          </a:p>
          <a:p>
            <a:r>
              <a:rPr lang="en-CA" dirty="0" smtClean="0"/>
              <a:t>Money </a:t>
            </a:r>
            <a:r>
              <a:rPr lang="en-CA" dirty="0" smtClean="0"/>
              <a:t>gathered and spent</a:t>
            </a:r>
            <a:endParaRPr lang="en-CA" dirty="0" smtClean="0"/>
          </a:p>
          <a:p>
            <a:r>
              <a:rPr lang="en-CA" dirty="0" smtClean="0"/>
              <a:t> renovations completed </a:t>
            </a:r>
          </a:p>
          <a:p>
            <a:r>
              <a:rPr lang="en-CA" dirty="0" smtClean="0"/>
              <a:t>staff hired</a:t>
            </a:r>
          </a:p>
          <a:p>
            <a:r>
              <a:rPr lang="en-CA" dirty="0" smtClean="0"/>
              <a:t> building occupied except for RCHC in a large ground-floor unit.</a:t>
            </a:r>
            <a:endParaRPr lang="en-CA" dirty="0"/>
          </a:p>
        </p:txBody>
      </p:sp>
    </p:spTree>
    <p:extLst>
      <p:ext uri="{BB962C8B-B14F-4D97-AF65-F5344CB8AC3E}">
        <p14:creationId xmlns:p14="http://schemas.microsoft.com/office/powerpoint/2010/main" val="14402934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smtClean="0"/>
              <a:t>How does it work? </a:t>
            </a:r>
            <a:br>
              <a:rPr lang="en-CA" dirty="0" smtClean="0"/>
            </a:br>
            <a:r>
              <a:rPr lang="en-CA" sz="2000" dirty="0" smtClean="0"/>
              <a:t>(Original pompous title: Hub Governance Model)</a:t>
            </a:r>
            <a:endParaRPr lang="en-CA" sz="2000" dirty="0"/>
          </a:p>
        </p:txBody>
      </p:sp>
      <p:sp>
        <p:nvSpPr>
          <p:cNvPr id="3" name="Content Placeholder 2"/>
          <p:cNvSpPr>
            <a:spLocks noGrp="1"/>
          </p:cNvSpPr>
          <p:nvPr>
            <p:ph idx="1"/>
          </p:nvPr>
        </p:nvSpPr>
        <p:spPr/>
        <p:txBody>
          <a:bodyPr>
            <a:normAutofit fontScale="92500"/>
          </a:bodyPr>
          <a:lstStyle/>
          <a:p>
            <a:r>
              <a:rPr lang="en-CA" dirty="0" smtClean="0"/>
              <a:t>City of Toronto is the landlord</a:t>
            </a:r>
          </a:p>
          <a:p>
            <a:r>
              <a:rPr lang="en-CA" dirty="0" smtClean="0"/>
              <a:t>The City determines who occupies, and how much rent they pay, security etc.</a:t>
            </a:r>
          </a:p>
          <a:p>
            <a:r>
              <a:rPr lang="en-CA" dirty="0" smtClean="0"/>
              <a:t>No single agency acting as landlord or landlord’s agent (vs. Unison)</a:t>
            </a:r>
          </a:p>
          <a:p>
            <a:r>
              <a:rPr lang="en-CA" dirty="0" smtClean="0"/>
              <a:t> </a:t>
            </a:r>
            <a:r>
              <a:rPr lang="en-CA" dirty="0" smtClean="0"/>
              <a:t>W</a:t>
            </a:r>
            <a:r>
              <a:rPr lang="en-CA" dirty="0" smtClean="0"/>
              <a:t>e </a:t>
            </a:r>
            <a:r>
              <a:rPr lang="en-CA" dirty="0"/>
              <a:t>had to invent a management system and a way to pay </a:t>
            </a:r>
            <a:r>
              <a:rPr lang="en-CA" dirty="0" smtClean="0"/>
              <a:t>for</a:t>
            </a:r>
            <a:r>
              <a:rPr lang="en-CA" dirty="0" smtClean="0"/>
              <a:t> </a:t>
            </a:r>
            <a:r>
              <a:rPr lang="en-CA" dirty="0" smtClean="0"/>
              <a:t>front desk staffing, room bookings, wifi, maintenance, cleaning, and getting the partner agencies to play nicely in the sandbox, </a:t>
            </a:r>
            <a:endParaRPr lang="en-CA" dirty="0"/>
          </a:p>
        </p:txBody>
      </p:sp>
    </p:spTree>
    <p:extLst>
      <p:ext uri="{BB962C8B-B14F-4D97-AF65-F5344CB8AC3E}">
        <p14:creationId xmlns:p14="http://schemas.microsoft.com/office/powerpoint/2010/main" val="20260410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The RCH corporation</a:t>
            </a:r>
            <a:endParaRPr lang="en-CA" dirty="0"/>
          </a:p>
        </p:txBody>
      </p:sp>
      <p:sp>
        <p:nvSpPr>
          <p:cNvPr id="3" name="Content Placeholder 2"/>
          <p:cNvSpPr>
            <a:spLocks noGrp="1"/>
          </p:cNvSpPr>
          <p:nvPr>
            <p:ph idx="1"/>
          </p:nvPr>
        </p:nvSpPr>
        <p:spPr/>
        <p:txBody>
          <a:bodyPr>
            <a:normAutofit fontScale="92500"/>
          </a:bodyPr>
          <a:lstStyle/>
          <a:p>
            <a:pPr marL="0" indent="0">
              <a:buNone/>
            </a:pPr>
            <a:r>
              <a:rPr lang="en-CA" dirty="0" smtClean="0"/>
              <a:t>Rexdale Community Hub is a charitable corporation managed by a volunteer board of directors. Its sole function is to manage the facility, with a view to honouring the community’s wishes. </a:t>
            </a:r>
          </a:p>
          <a:p>
            <a:r>
              <a:rPr lang="en-CA" dirty="0" smtClean="0"/>
              <a:t>4 reps from tenant agencies, usually the EDs</a:t>
            </a:r>
          </a:p>
          <a:p>
            <a:r>
              <a:rPr lang="en-CA" dirty="0"/>
              <a:t>3</a:t>
            </a:r>
            <a:r>
              <a:rPr lang="en-CA" dirty="0" smtClean="0"/>
              <a:t> residents of Rexdale, initially selected by a community consultation process</a:t>
            </a:r>
          </a:p>
          <a:p>
            <a:r>
              <a:rPr lang="en-CA" dirty="0" smtClean="0"/>
              <a:t>3 members at large, with some connection to Rexdale, to fill any gaps in capacity and skills </a:t>
            </a:r>
            <a:endParaRPr lang="en-CA" dirty="0"/>
          </a:p>
        </p:txBody>
      </p:sp>
    </p:spTree>
    <p:extLst>
      <p:ext uri="{BB962C8B-B14F-4D97-AF65-F5344CB8AC3E}">
        <p14:creationId xmlns:p14="http://schemas.microsoft.com/office/powerpoint/2010/main" val="23747872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Successes </a:t>
            </a:r>
            <a:r>
              <a:rPr lang="en-CA" dirty="0" smtClean="0"/>
              <a:t> / challenges</a:t>
            </a:r>
            <a:endParaRPr lang="en-CA" dirty="0"/>
          </a:p>
        </p:txBody>
      </p:sp>
      <p:sp>
        <p:nvSpPr>
          <p:cNvPr id="3" name="Content Placeholder 2"/>
          <p:cNvSpPr>
            <a:spLocks noGrp="1"/>
          </p:cNvSpPr>
          <p:nvPr>
            <p:ph idx="1"/>
          </p:nvPr>
        </p:nvSpPr>
        <p:spPr>
          <a:xfrm>
            <a:off x="457200" y="1268760"/>
            <a:ext cx="8229600" cy="4968552"/>
          </a:xfrm>
        </p:spPr>
        <p:txBody>
          <a:bodyPr numCol="2">
            <a:noAutofit/>
          </a:bodyPr>
          <a:lstStyle/>
          <a:p>
            <a:pPr marL="0" indent="0">
              <a:buNone/>
            </a:pPr>
            <a:r>
              <a:rPr lang="en-CA" sz="2400" dirty="0" smtClean="0"/>
              <a:t>Proximity is a big factor in successful collaborations </a:t>
            </a:r>
            <a:endParaRPr lang="en-CA" sz="2400" dirty="0" smtClean="0"/>
          </a:p>
          <a:p>
            <a:pPr marL="0" indent="0">
              <a:buNone/>
            </a:pPr>
            <a:endParaRPr lang="en-CA" sz="2400" dirty="0" smtClean="0"/>
          </a:p>
          <a:p>
            <a:pPr marL="0" indent="0">
              <a:buNone/>
            </a:pPr>
            <a:r>
              <a:rPr lang="en-CA" sz="2400" dirty="0" smtClean="0"/>
              <a:t>Having </a:t>
            </a:r>
            <a:r>
              <a:rPr lang="en-CA" sz="2400" dirty="0" smtClean="0"/>
              <a:t>shared “program” space such </a:t>
            </a:r>
            <a:r>
              <a:rPr lang="en-CA" sz="2400" dirty="0" smtClean="0"/>
              <a:t>as </a:t>
            </a:r>
            <a:r>
              <a:rPr lang="en-CA" sz="2400" dirty="0" smtClean="0"/>
              <a:t>a gym, meeting rooms of various sizes is enormously </a:t>
            </a:r>
            <a:r>
              <a:rPr lang="en-CA" sz="2400" dirty="0" smtClean="0"/>
              <a:t>helpful</a:t>
            </a:r>
          </a:p>
          <a:p>
            <a:pPr marL="0" indent="0">
              <a:buNone/>
            </a:pPr>
            <a:endParaRPr lang="en-CA" sz="2400" dirty="0" smtClean="0"/>
          </a:p>
          <a:p>
            <a:pPr marL="0" indent="0">
              <a:buNone/>
            </a:pPr>
            <a:r>
              <a:rPr lang="en-CA" sz="2400" dirty="0" smtClean="0"/>
              <a:t>Speedy</a:t>
            </a:r>
            <a:r>
              <a:rPr lang="en-CA" sz="2400" dirty="0"/>
              <a:t>, informed referrals are a great boon to our </a:t>
            </a:r>
            <a:r>
              <a:rPr lang="en-CA" sz="2400" dirty="0" smtClean="0"/>
              <a:t>clients</a:t>
            </a:r>
          </a:p>
          <a:p>
            <a:pPr marL="0" indent="0">
              <a:buNone/>
            </a:pPr>
            <a:endParaRPr lang="en-CA" sz="2400" dirty="0"/>
          </a:p>
          <a:p>
            <a:pPr marL="0" indent="0">
              <a:buNone/>
            </a:pPr>
            <a:endParaRPr lang="en-CA" sz="2400" dirty="0" smtClean="0"/>
          </a:p>
          <a:p>
            <a:endParaRPr lang="en-CA" sz="2400" dirty="0"/>
          </a:p>
          <a:p>
            <a:r>
              <a:rPr lang="en-CA" sz="2800" dirty="0" smtClean="0"/>
              <a:t>but </a:t>
            </a:r>
            <a:r>
              <a:rPr lang="en-CA" sz="2800" dirty="0"/>
              <a:t>it is only one </a:t>
            </a:r>
            <a:r>
              <a:rPr lang="en-CA" sz="2800" dirty="0" smtClean="0"/>
              <a:t>factor.</a:t>
            </a:r>
            <a:endParaRPr lang="en-CA" sz="2800" dirty="0"/>
          </a:p>
          <a:p>
            <a:endParaRPr lang="en-CA" sz="2800" dirty="0"/>
          </a:p>
          <a:p>
            <a:r>
              <a:rPr lang="en-CA" sz="2800" dirty="0" smtClean="0"/>
              <a:t> </a:t>
            </a:r>
            <a:r>
              <a:rPr lang="en-CA" sz="2800" dirty="0" smtClean="0"/>
              <a:t>can be a source of conflict)</a:t>
            </a:r>
          </a:p>
          <a:p>
            <a:endParaRPr lang="en-CA" sz="2800" dirty="0" smtClean="0"/>
          </a:p>
          <a:p>
            <a:r>
              <a:rPr lang="en-CA" sz="2800" dirty="0" smtClean="0"/>
              <a:t> </a:t>
            </a:r>
            <a:r>
              <a:rPr lang="en-CA" sz="2800" dirty="0" smtClean="0"/>
              <a:t>it takes an investment of time and effort to build and sustain </a:t>
            </a:r>
            <a:r>
              <a:rPr lang="en-CA" sz="2800" dirty="0" smtClean="0"/>
              <a:t>relationships</a:t>
            </a:r>
            <a:endParaRPr lang="en-CA" sz="2800" dirty="0"/>
          </a:p>
        </p:txBody>
      </p:sp>
    </p:spTree>
    <p:extLst>
      <p:ext uri="{BB962C8B-B14F-4D97-AF65-F5344CB8AC3E}">
        <p14:creationId xmlns:p14="http://schemas.microsoft.com/office/powerpoint/2010/main" val="30367482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Addressing the Challenges</a:t>
            </a:r>
            <a:endParaRPr lang="en-CA" dirty="0"/>
          </a:p>
        </p:txBody>
      </p:sp>
      <p:sp>
        <p:nvSpPr>
          <p:cNvPr id="3" name="Content Placeholder 2"/>
          <p:cNvSpPr>
            <a:spLocks noGrp="1"/>
          </p:cNvSpPr>
          <p:nvPr>
            <p:ph idx="1"/>
          </p:nvPr>
        </p:nvSpPr>
        <p:spPr/>
        <p:txBody>
          <a:bodyPr>
            <a:normAutofit lnSpcReduction="10000"/>
          </a:bodyPr>
          <a:lstStyle/>
          <a:p>
            <a:r>
              <a:rPr lang="en-CA" dirty="0" smtClean="0"/>
              <a:t>Sharing of agency information needs to be structured, otherwise it does not happen</a:t>
            </a:r>
          </a:p>
          <a:p>
            <a:r>
              <a:rPr lang="en-CA" dirty="0" smtClean="0"/>
              <a:t>Organizers of collaborative events have to be deliberate in inviting, and planning, in order to maximize partners’ involvement</a:t>
            </a:r>
          </a:p>
          <a:p>
            <a:r>
              <a:rPr lang="en-CA" dirty="0" smtClean="0"/>
              <a:t>Relationships with external-to-hub agencies can suffer </a:t>
            </a:r>
          </a:p>
          <a:p>
            <a:r>
              <a:rPr lang="en-CA" dirty="0" smtClean="0"/>
              <a:t>Programs and even partners are unstable, shifting with the winds of funding and politics</a:t>
            </a:r>
            <a:endParaRPr lang="en-CA" dirty="0"/>
          </a:p>
        </p:txBody>
      </p:sp>
    </p:spTree>
    <p:extLst>
      <p:ext uri="{BB962C8B-B14F-4D97-AF65-F5344CB8AC3E}">
        <p14:creationId xmlns:p14="http://schemas.microsoft.com/office/powerpoint/2010/main" val="1880775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1799</TotalTime>
  <Words>2479</Words>
  <Application>Microsoft Office PowerPoint</Application>
  <PresentationFormat>On-screen Show (4:3)</PresentationFormat>
  <Paragraphs>146</Paragraphs>
  <Slides>12</Slides>
  <Notes>11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                         </vt:lpstr>
      <vt:lpstr>This presentation in a nutshell</vt:lpstr>
      <vt:lpstr>Recipe for a hub</vt:lpstr>
      <vt:lpstr>How to Grow a Hub from Seed</vt:lpstr>
      <vt:lpstr>Accomplishments</vt:lpstr>
      <vt:lpstr>How does it work?  (Original pompous title: Hub Governance Model)</vt:lpstr>
      <vt:lpstr>The RCH corporation</vt:lpstr>
      <vt:lpstr>Successes  / challenges</vt:lpstr>
      <vt:lpstr>Addressing the Challenges</vt:lpstr>
      <vt:lpstr>What have we learned?</vt:lpstr>
      <vt:lpstr>Hubology</vt:lpstr>
      <vt:lpstr>Conclusion</vt:lpstr>
    </vt:vector>
  </TitlesOfParts>
  <Company>Legal Aid Ontario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Rexdale Community Hub</dc:title>
  <dc:creator>bailiff</dc:creator>
  <cp:lastModifiedBy>bailiff</cp:lastModifiedBy>
  <cp:revision>28</cp:revision>
  <dcterms:created xsi:type="dcterms:W3CDTF">2015-11-12T21:09:32Z</dcterms:created>
  <dcterms:modified xsi:type="dcterms:W3CDTF">2015-11-17T19:58:45Z</dcterms:modified>
</cp:coreProperties>
</file>