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94"/>
  </p:notesMasterIdLst>
  <p:handoutMasterIdLst>
    <p:handoutMasterId r:id="rId95"/>
  </p:handoutMasterIdLst>
  <p:sldIdLst>
    <p:sldId id="256" r:id="rId2"/>
    <p:sldId id="280" r:id="rId3"/>
    <p:sldId id="324" r:id="rId4"/>
    <p:sldId id="325" r:id="rId5"/>
    <p:sldId id="431" r:id="rId6"/>
    <p:sldId id="421" r:id="rId7"/>
    <p:sldId id="402" r:id="rId8"/>
    <p:sldId id="404" r:id="rId9"/>
    <p:sldId id="405" r:id="rId10"/>
    <p:sldId id="403" r:id="rId11"/>
    <p:sldId id="407" r:id="rId12"/>
    <p:sldId id="408" r:id="rId13"/>
    <p:sldId id="413" r:id="rId14"/>
    <p:sldId id="409" r:id="rId15"/>
    <p:sldId id="410" r:id="rId16"/>
    <p:sldId id="416" r:id="rId17"/>
    <p:sldId id="415" r:id="rId18"/>
    <p:sldId id="448" r:id="rId19"/>
    <p:sldId id="468" r:id="rId20"/>
    <p:sldId id="469" r:id="rId21"/>
    <p:sldId id="470" r:id="rId22"/>
    <p:sldId id="430" r:id="rId23"/>
    <p:sldId id="471" r:id="rId24"/>
    <p:sldId id="456" r:id="rId25"/>
    <p:sldId id="445" r:id="rId26"/>
    <p:sldId id="446" r:id="rId27"/>
    <p:sldId id="447" r:id="rId28"/>
    <p:sldId id="411" r:id="rId29"/>
    <p:sldId id="406" r:id="rId30"/>
    <p:sldId id="466" r:id="rId31"/>
    <p:sldId id="437" r:id="rId32"/>
    <p:sldId id="438" r:id="rId33"/>
    <p:sldId id="330" r:id="rId34"/>
    <p:sldId id="439" r:id="rId35"/>
    <p:sldId id="440" r:id="rId36"/>
    <p:sldId id="441" r:id="rId37"/>
    <p:sldId id="449" r:id="rId38"/>
    <p:sldId id="473" r:id="rId39"/>
    <p:sldId id="474" r:id="rId40"/>
    <p:sldId id="475" r:id="rId41"/>
    <p:sldId id="443" r:id="rId42"/>
    <p:sldId id="476" r:id="rId43"/>
    <p:sldId id="444" r:id="rId44"/>
    <p:sldId id="442" r:id="rId45"/>
    <p:sldId id="338" r:id="rId46"/>
    <p:sldId id="339" r:id="rId47"/>
    <p:sldId id="367" r:id="rId48"/>
    <p:sldId id="400" r:id="rId49"/>
    <p:sldId id="472" r:id="rId50"/>
    <p:sldId id="454" r:id="rId51"/>
    <p:sldId id="455" r:id="rId52"/>
    <p:sldId id="459" r:id="rId53"/>
    <p:sldId id="436" r:id="rId54"/>
    <p:sldId id="434" r:id="rId55"/>
    <p:sldId id="435" r:id="rId56"/>
    <p:sldId id="344" r:id="rId57"/>
    <p:sldId id="423" r:id="rId58"/>
    <p:sldId id="345" r:id="rId59"/>
    <p:sldId id="450" r:id="rId60"/>
    <p:sldId id="451" r:id="rId61"/>
    <p:sldId id="452" r:id="rId62"/>
    <p:sldId id="453" r:id="rId63"/>
    <p:sldId id="347" r:id="rId64"/>
    <p:sldId id="356" r:id="rId65"/>
    <p:sldId id="357" r:id="rId66"/>
    <p:sldId id="358" r:id="rId67"/>
    <p:sldId id="359" r:id="rId68"/>
    <p:sldId id="360" r:id="rId69"/>
    <p:sldId id="432" r:id="rId70"/>
    <p:sldId id="433" r:id="rId71"/>
    <p:sldId id="355" r:id="rId72"/>
    <p:sldId id="354" r:id="rId73"/>
    <p:sldId id="378" r:id="rId74"/>
    <p:sldId id="379" r:id="rId75"/>
    <p:sldId id="380" r:id="rId76"/>
    <p:sldId id="381" r:id="rId77"/>
    <p:sldId id="386" r:id="rId78"/>
    <p:sldId id="387" r:id="rId79"/>
    <p:sldId id="464" r:id="rId80"/>
    <p:sldId id="465" r:id="rId81"/>
    <p:sldId id="467" r:id="rId82"/>
    <p:sldId id="389" r:id="rId83"/>
    <p:sldId id="390" r:id="rId84"/>
    <p:sldId id="391" r:id="rId85"/>
    <p:sldId id="314" r:id="rId86"/>
    <p:sldId id="392" r:id="rId87"/>
    <p:sldId id="457" r:id="rId88"/>
    <p:sldId id="460" r:id="rId89"/>
    <p:sldId id="458" r:id="rId90"/>
    <p:sldId id="462" r:id="rId91"/>
    <p:sldId id="463" r:id="rId92"/>
    <p:sldId id="477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260"/>
    <a:srgbClr val="27697B"/>
    <a:srgbClr val="2B7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434" autoAdjust="0"/>
  </p:normalViewPr>
  <p:slideViewPr>
    <p:cSldViewPr snapToGrid="0" snapToObjects="1">
      <p:cViewPr varScale="1">
        <p:scale>
          <a:sx n="91" d="100"/>
          <a:sy n="91" d="100"/>
        </p:scale>
        <p:origin x="-10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CC241-5C1D-44E5-B21F-63B193EB93AF}" type="datetimeFigureOut">
              <a:rPr lang="en-CA" smtClean="0"/>
              <a:t>04/05/2016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017B-4BE3-41E6-9D07-E77AFFD105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479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E7113-AD6D-404C-B145-01142D76856E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D57D8-0A9F-2944-98E9-1E361948F9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6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CA" b="1" dirty="0" smtClean="0"/>
              <a:t>What do we know about the Syrian refugees coming to Canada?</a:t>
            </a:r>
          </a:p>
          <a:p>
            <a:pPr lvl="0">
              <a:buNone/>
            </a:pPr>
            <a:r>
              <a:rPr lang="en-CA" b="1" dirty="0" smtClean="0"/>
              <a:t>	</a:t>
            </a:r>
            <a:r>
              <a:rPr lang="en-CA" dirty="0" smtClean="0"/>
              <a:t>Overview of the refugee process </a:t>
            </a:r>
            <a:endParaRPr lang="en-US" dirty="0" smtClean="0"/>
          </a:p>
          <a:p>
            <a:pPr lvl="0">
              <a:buNone/>
            </a:pPr>
            <a:r>
              <a:rPr lang="en-CA" dirty="0" smtClean="0"/>
              <a:t>	Health Status of Syrian Refugees</a:t>
            </a:r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CA" b="1" dirty="0" smtClean="0"/>
              <a:t>What we can and cannot expect when caring for Syrian newcomers?</a:t>
            </a:r>
            <a:endParaRPr lang="en-US" dirty="0" smtClean="0"/>
          </a:p>
          <a:p>
            <a:pPr>
              <a:buNone/>
            </a:pPr>
            <a:r>
              <a:rPr lang="en-CA" dirty="0" smtClean="0"/>
              <a:t>	Meeting primary care needs</a:t>
            </a:r>
          </a:p>
          <a:p>
            <a:pPr>
              <a:buNone/>
            </a:pPr>
            <a:r>
              <a:rPr lang="en-CA" dirty="0" smtClean="0"/>
              <a:t>	Mental Health considerations </a:t>
            </a:r>
          </a:p>
          <a:p>
            <a:pPr>
              <a:buNone/>
            </a:pPr>
            <a:endParaRPr lang="en-US" dirty="0" smtClean="0"/>
          </a:p>
          <a:p>
            <a:pPr lvl="0">
              <a:buNone/>
            </a:pPr>
            <a:r>
              <a:rPr lang="en-CA" b="1" dirty="0" smtClean="0"/>
              <a:t>What are the potential service and accommodation needs?</a:t>
            </a:r>
          </a:p>
          <a:p>
            <a:pPr>
              <a:buNone/>
            </a:pPr>
            <a:r>
              <a:rPr lang="en-CA" dirty="0" smtClean="0"/>
              <a:t>	Interpreter services</a:t>
            </a:r>
            <a:endParaRPr lang="en-US" dirty="0" smtClean="0"/>
          </a:p>
          <a:p>
            <a:pPr lvl="0">
              <a:buNone/>
            </a:pPr>
            <a:r>
              <a:rPr lang="en-CA" dirty="0" smtClean="0"/>
              <a:t>	Cultural Safety in service provision</a:t>
            </a:r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CA" b="1" dirty="0" smtClean="0"/>
              <a:t>Resources and tools</a:t>
            </a:r>
          </a:p>
          <a:p>
            <a:pPr lvl="0">
              <a:buNone/>
            </a:pPr>
            <a:endParaRPr lang="en-CA" b="1" dirty="0" smtClean="0"/>
          </a:p>
          <a:p>
            <a:pPr lvl="0">
              <a:buNone/>
            </a:pPr>
            <a:r>
              <a:rPr lang="en-CA" b="1" dirty="0" smtClean="0"/>
              <a:t>About the ACCT: Anti-oppression and anti-racist frameworks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9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83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68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81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24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04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72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52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81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115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8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30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97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Traditional vs non traditional</a:t>
            </a:r>
          </a:p>
          <a:p>
            <a:r>
              <a:rPr lang="en-CA" dirty="0" smtClean="0"/>
              <a:t>Religious vs non religious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850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2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63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290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23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60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23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09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19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Traditional vs non traditional</a:t>
            </a:r>
          </a:p>
          <a:p>
            <a:r>
              <a:rPr lang="en-CA" dirty="0" smtClean="0"/>
              <a:t>Religious vs non religious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87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11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3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Coexistence,</a:t>
            </a:r>
            <a:r>
              <a:rPr lang="en-CA" baseline="0" dirty="0" smtClean="0"/>
              <a:t> no discrimination</a:t>
            </a:r>
          </a:p>
          <a:p>
            <a:r>
              <a:rPr lang="en-CA" baseline="0" dirty="0" smtClean="0"/>
              <a:t>Politicization of religion 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876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D57D8-0A9F-2944-98E9-1E361948F96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8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2400" y="66249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626" y="6169098"/>
            <a:ext cx="833938" cy="838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787BA-1829-2946-A5D3-EE34A8AE214E}" type="datetimeFigureOut">
              <a:rPr lang="en-US" smtClean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707B7-50A7-2448-9C10-EEDE69E6070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07341"/>
            <a:ext cx="103632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Challenges and Recommendations: Syrian Refugee Resettlement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79913"/>
          <a:stretch>
            <a:fillRect/>
          </a:stretch>
        </p:blipFill>
        <p:spPr>
          <a:xfrm>
            <a:off x="8469253" y="358589"/>
            <a:ext cx="3848249" cy="2079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79913"/>
          <a:stretch>
            <a:fillRect/>
          </a:stretch>
        </p:blipFill>
        <p:spPr>
          <a:xfrm>
            <a:off x="-95325" y="358588"/>
            <a:ext cx="3848249" cy="2079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12582" b="14441"/>
          <a:stretch>
            <a:fillRect/>
          </a:stretch>
        </p:blipFill>
        <p:spPr>
          <a:xfrm>
            <a:off x="3161783" y="358588"/>
            <a:ext cx="5612269" cy="2079812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58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8013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79" y="1180407"/>
            <a:ext cx="10136401" cy="5078759"/>
          </a:xfrm>
        </p:spPr>
      </p:pic>
    </p:spTree>
    <p:extLst>
      <p:ext uri="{BB962C8B-B14F-4D97-AF65-F5344CB8AC3E}">
        <p14:creationId xmlns:p14="http://schemas.microsoft.com/office/powerpoint/2010/main" val="26629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14" y="134195"/>
            <a:ext cx="9177251" cy="6221865"/>
          </a:xfrm>
        </p:spPr>
      </p:pic>
    </p:spTree>
    <p:extLst>
      <p:ext uri="{BB962C8B-B14F-4D97-AF65-F5344CB8AC3E}">
        <p14:creationId xmlns:p14="http://schemas.microsoft.com/office/powerpoint/2010/main" val="34582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8" y="448888"/>
            <a:ext cx="10619689" cy="5973576"/>
          </a:xfrm>
        </p:spPr>
      </p:pic>
    </p:spTree>
    <p:extLst>
      <p:ext uri="{BB962C8B-B14F-4D97-AF65-F5344CB8AC3E}">
        <p14:creationId xmlns:p14="http://schemas.microsoft.com/office/powerpoint/2010/main" val="2398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64" y="79757"/>
            <a:ext cx="9498731" cy="6245911"/>
          </a:xfrm>
        </p:spPr>
      </p:pic>
    </p:spTree>
    <p:extLst>
      <p:ext uri="{BB962C8B-B14F-4D97-AF65-F5344CB8AC3E}">
        <p14:creationId xmlns:p14="http://schemas.microsoft.com/office/powerpoint/2010/main" val="253901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84" y="142166"/>
            <a:ext cx="9382185" cy="6229771"/>
          </a:xfrm>
        </p:spPr>
      </p:pic>
    </p:spTree>
    <p:extLst>
      <p:ext uri="{BB962C8B-B14F-4D97-AF65-F5344CB8AC3E}">
        <p14:creationId xmlns:p14="http://schemas.microsoft.com/office/powerpoint/2010/main" val="426226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07" y="128128"/>
            <a:ext cx="9333640" cy="6202982"/>
          </a:xfrm>
        </p:spPr>
      </p:pic>
    </p:spTree>
    <p:extLst>
      <p:ext uri="{BB962C8B-B14F-4D97-AF65-F5344CB8AC3E}">
        <p14:creationId xmlns:p14="http://schemas.microsoft.com/office/powerpoint/2010/main" val="12875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86" y="123595"/>
            <a:ext cx="9996228" cy="6176774"/>
          </a:xfrm>
        </p:spPr>
      </p:pic>
    </p:spTree>
    <p:extLst>
      <p:ext uri="{BB962C8B-B14F-4D97-AF65-F5344CB8AC3E}">
        <p14:creationId xmlns:p14="http://schemas.microsoft.com/office/powerpoint/2010/main" val="38536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77" y="47639"/>
            <a:ext cx="8459374" cy="6344531"/>
          </a:xfrm>
        </p:spPr>
      </p:pic>
    </p:spTree>
    <p:extLst>
      <p:ext uri="{BB962C8B-B14F-4D97-AF65-F5344CB8AC3E}">
        <p14:creationId xmlns:p14="http://schemas.microsoft.com/office/powerpoint/2010/main" val="27004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Photo Credit: Ricardo Fernand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90" y="1"/>
            <a:ext cx="10600550" cy="63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0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Demographics 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90164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Population of 22 million (2011)</a:t>
            </a:r>
          </a:p>
          <a:p>
            <a:pPr lvl="1"/>
            <a:r>
              <a:rPr lang="en-US" sz="1800" dirty="0" smtClean="0">
                <a:solidFill>
                  <a:srgbClr val="0B4C64"/>
                </a:solidFill>
              </a:rPr>
              <a:t>118 per sq. km (3.4)</a:t>
            </a:r>
          </a:p>
          <a:p>
            <a:pPr marL="457200" lvl="1" indent="0">
              <a:buNone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Median age of 22 (39)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Birth rate of 22.76 (10.29)</a:t>
            </a:r>
            <a:endParaRPr lang="en-US" sz="2200" dirty="0">
              <a:solidFill>
                <a:srgbClr val="0B4C64"/>
              </a:solidFill>
            </a:endParaRPr>
          </a:p>
          <a:p>
            <a:pPr marL="0" indent="0">
              <a:buNone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Life expectancy at birth</a:t>
            </a:r>
          </a:p>
          <a:p>
            <a:pPr lvl="1"/>
            <a:r>
              <a:rPr lang="en-US" sz="1800" dirty="0" smtClean="0">
                <a:solidFill>
                  <a:srgbClr val="0B4C64"/>
                </a:solidFill>
              </a:rPr>
              <a:t>68.75 for males (80)</a:t>
            </a:r>
          </a:p>
          <a:p>
            <a:pPr lvl="1"/>
            <a:r>
              <a:rPr lang="en-US" sz="1800" dirty="0" smtClean="0">
                <a:solidFill>
                  <a:srgbClr val="0B4C64"/>
                </a:solidFill>
              </a:rPr>
              <a:t>71.38 for females (84)</a:t>
            </a:r>
            <a:endParaRPr lang="en-US" sz="1800" dirty="0">
              <a:solidFill>
                <a:srgbClr val="0B4C64"/>
              </a:solidFill>
            </a:endParaRPr>
          </a:p>
          <a:p>
            <a:pPr marL="457200" lvl="1" indent="0">
              <a:buNone/>
            </a:pPr>
            <a:endParaRPr lang="en-US" sz="1800" dirty="0" smtClean="0">
              <a:solidFill>
                <a:srgbClr val="0B4C64"/>
              </a:solidFill>
            </a:endParaRPr>
          </a:p>
        </p:txBody>
      </p:sp>
      <p:pic>
        <p:nvPicPr>
          <p:cNvPr id="6146" name="Picture 2" descr="https://myweb.rollins.edu/jsiry/syria-population-pyramid-201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781" y="555403"/>
            <a:ext cx="4064383" cy="28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indexmundi.com/graphs/population-pyramids/canada-population-pyramid-201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81" y="3387144"/>
            <a:ext cx="4066692" cy="283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3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Topics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3243" y="1256277"/>
            <a:ext cx="9484659" cy="505488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CA" b="1" dirty="0" smtClean="0">
                <a:solidFill>
                  <a:srgbClr val="1E5260"/>
                </a:solidFill>
              </a:rPr>
              <a:t>About </a:t>
            </a:r>
            <a:r>
              <a:rPr lang="en-CA" b="1" dirty="0">
                <a:solidFill>
                  <a:srgbClr val="1E5260"/>
                </a:solidFill>
              </a:rPr>
              <a:t>the </a:t>
            </a:r>
            <a:r>
              <a:rPr lang="en-CA" b="1" dirty="0" smtClean="0">
                <a:solidFill>
                  <a:srgbClr val="1E5260"/>
                </a:solidFill>
              </a:rPr>
              <a:t>ACCT</a:t>
            </a:r>
          </a:p>
          <a:p>
            <a:pPr lvl="0">
              <a:buNone/>
            </a:pPr>
            <a:endParaRPr lang="en-US" dirty="0">
              <a:solidFill>
                <a:srgbClr val="1E5260"/>
              </a:solidFill>
            </a:endParaRPr>
          </a:p>
          <a:p>
            <a:pPr>
              <a:buNone/>
            </a:pPr>
            <a:r>
              <a:rPr lang="en-CA" b="1" dirty="0" smtClean="0">
                <a:solidFill>
                  <a:srgbClr val="1E5260"/>
                </a:solidFill>
              </a:rPr>
              <a:t>What do we know about Syria?</a:t>
            </a:r>
          </a:p>
          <a:p>
            <a:pPr lvl="0">
              <a:buNone/>
            </a:pPr>
            <a:r>
              <a:rPr lang="en-CA" b="1" dirty="0" smtClean="0">
                <a:solidFill>
                  <a:srgbClr val="1E5260"/>
                </a:solidFill>
              </a:rPr>
              <a:t>	</a:t>
            </a:r>
            <a:endParaRPr lang="en-US" dirty="0" smtClean="0">
              <a:solidFill>
                <a:srgbClr val="1E5260"/>
              </a:solidFill>
            </a:endParaRPr>
          </a:p>
          <a:p>
            <a:pPr lvl="0">
              <a:buNone/>
            </a:pPr>
            <a:r>
              <a:rPr lang="en-CA" b="1" dirty="0" smtClean="0">
                <a:solidFill>
                  <a:srgbClr val="1E5260"/>
                </a:solidFill>
              </a:rPr>
              <a:t>What have the Syrians been through?</a:t>
            </a:r>
            <a:endParaRPr lang="en-US" dirty="0" smtClean="0">
              <a:solidFill>
                <a:srgbClr val="1E5260"/>
              </a:solidFill>
            </a:endParaRPr>
          </a:p>
          <a:p>
            <a:pPr>
              <a:buNone/>
            </a:pPr>
            <a:r>
              <a:rPr lang="en-CA" dirty="0" smtClean="0">
                <a:solidFill>
                  <a:srgbClr val="1E5260"/>
                </a:solidFill>
              </a:rPr>
              <a:t>	</a:t>
            </a:r>
            <a:endParaRPr lang="en-US" dirty="0" smtClean="0">
              <a:solidFill>
                <a:srgbClr val="1E5260"/>
              </a:solidFill>
            </a:endParaRPr>
          </a:p>
          <a:p>
            <a:pPr lvl="0">
              <a:buNone/>
            </a:pPr>
            <a:r>
              <a:rPr lang="en-CA" b="1" dirty="0" smtClean="0">
                <a:solidFill>
                  <a:srgbClr val="1E5260"/>
                </a:solidFill>
              </a:rPr>
              <a:t>What do we need them to know about life in Canada?</a:t>
            </a:r>
            <a:endParaRPr lang="en-US" dirty="0">
              <a:solidFill>
                <a:srgbClr val="1E5260"/>
              </a:solidFill>
            </a:endParaRPr>
          </a:p>
          <a:p>
            <a:pPr lvl="0">
              <a:buNone/>
            </a:pPr>
            <a:endParaRPr lang="en-CA" b="1" dirty="0" smtClean="0">
              <a:solidFill>
                <a:srgbClr val="1E52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9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Ethnic Composition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46164" y="1415225"/>
            <a:ext cx="4835430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>
                <a:solidFill>
                  <a:srgbClr val="0B4C64"/>
                </a:solidFill>
              </a:rPr>
              <a:t>Arabs make up 90%</a:t>
            </a:r>
          </a:p>
          <a:p>
            <a:pPr marL="0" indent="0">
              <a:buNone/>
            </a:pPr>
            <a:endParaRPr lang="en-US" sz="25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500" dirty="0">
                <a:solidFill>
                  <a:srgbClr val="0B4C64"/>
                </a:solidFill>
              </a:rPr>
              <a:t>Kurds make up 9% of the population </a:t>
            </a:r>
          </a:p>
          <a:p>
            <a:pPr marL="0" indent="0">
              <a:buNone/>
            </a:pPr>
            <a:endParaRPr lang="en-US" sz="25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500" dirty="0" err="1" smtClean="0">
                <a:solidFill>
                  <a:srgbClr val="0B4C64"/>
                </a:solidFill>
              </a:rPr>
              <a:t>Syriac</a:t>
            </a:r>
            <a:r>
              <a:rPr lang="en-US" sz="2500" dirty="0" smtClean="0">
                <a:solidFill>
                  <a:srgbClr val="0B4C64"/>
                </a:solidFill>
              </a:rPr>
              <a:t> Arameans/ Assyrians, Armenians, </a:t>
            </a:r>
            <a:r>
              <a:rPr lang="en-US" sz="2500" dirty="0" err="1" smtClean="0">
                <a:solidFill>
                  <a:srgbClr val="0B4C64"/>
                </a:solidFill>
              </a:rPr>
              <a:t>Circassian</a:t>
            </a:r>
            <a:r>
              <a:rPr lang="en-US" sz="2500" dirty="0" smtClean="0">
                <a:solidFill>
                  <a:srgbClr val="0B4C64"/>
                </a:solidFill>
              </a:rPr>
              <a:t>, Syrian Turkmen, Greeks make up 1%</a:t>
            </a:r>
            <a:endParaRPr lang="en-US" sz="2500" b="0" dirty="0" smtClean="0">
              <a:solidFill>
                <a:srgbClr val="0B4C64"/>
              </a:solidFill>
            </a:endParaRPr>
          </a:p>
        </p:txBody>
      </p:sp>
      <p:pic>
        <p:nvPicPr>
          <p:cNvPr id="8" name="Picture 2" descr="13_SYR08014_156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69" y="1417638"/>
            <a:ext cx="6905032" cy="45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4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08781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Religious Composition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9195" y="1640070"/>
            <a:ext cx="506822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B4C64"/>
                </a:solidFill>
              </a:rPr>
              <a:t>Syria’s population is 90% Muslim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B4C64"/>
                </a:solidFill>
              </a:rPr>
              <a:t>74% Sunni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B4C64"/>
                </a:solidFill>
              </a:rPr>
              <a:t>16% Alawite, Druze and Ismaili</a:t>
            </a:r>
          </a:p>
          <a:p>
            <a:pPr lvl="1"/>
            <a:endParaRPr lang="en-US" sz="2000" dirty="0" smtClean="0">
              <a:solidFill>
                <a:srgbClr val="0B4C64"/>
              </a:solidFill>
            </a:endParaRPr>
          </a:p>
          <a:p>
            <a:r>
              <a:rPr lang="en-US" sz="2000" dirty="0" smtClean="0">
                <a:solidFill>
                  <a:srgbClr val="0B4C64"/>
                </a:solidFill>
              </a:rPr>
              <a:t>Christians make up 10% of the population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B4C64"/>
                </a:solidFill>
              </a:rPr>
              <a:t>Including Greek Orthodox and Catholic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0B4C64"/>
                </a:solidFill>
              </a:rPr>
              <a:t>Syriac</a:t>
            </a:r>
            <a:r>
              <a:rPr lang="en-US" sz="2000" dirty="0" smtClean="0">
                <a:solidFill>
                  <a:srgbClr val="0B4C64"/>
                </a:solidFill>
              </a:rPr>
              <a:t> Christians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B4C64"/>
                </a:solidFill>
              </a:rPr>
              <a:t>Aramaic-speaking Christians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B4C64"/>
                </a:solidFill>
              </a:rPr>
              <a:t>Armenian Orthodox and Catholics</a:t>
            </a:r>
          </a:p>
          <a:p>
            <a:pPr lvl="1"/>
            <a:endParaRPr lang="en-US" sz="2000" dirty="0" smtClean="0">
              <a:solidFill>
                <a:srgbClr val="0B4C64"/>
              </a:solidFill>
            </a:endParaRPr>
          </a:p>
          <a:p>
            <a:r>
              <a:rPr lang="en-US" sz="2000" dirty="0" smtClean="0">
                <a:solidFill>
                  <a:srgbClr val="0B4C64"/>
                </a:solidFill>
              </a:rPr>
              <a:t>Yazidi community linked to Zoroastrianism and ancient Mesopotamian religions</a:t>
            </a:r>
            <a:endParaRPr lang="en-US" sz="2000" dirty="0" smtClean="0"/>
          </a:p>
          <a:p>
            <a:pPr marL="457200" lvl="1" indent="0">
              <a:buFont typeface="Arial" pitchFamily="34" charset="0"/>
              <a:buNone/>
            </a:pPr>
            <a:endParaRPr lang="en-US" sz="2000" dirty="0" smtClean="0"/>
          </a:p>
        </p:txBody>
      </p:sp>
      <p:pic>
        <p:nvPicPr>
          <p:cNvPr id="8" name="Picture 2" descr="https://upload.wikimedia.org/wikipedia/commons/thumb/c/cf/Syria_Ethno-religious_composition..jpg/800px-Syria_Ethno-religious_composition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26" y="274637"/>
            <a:ext cx="6563737" cy="561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6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1E5260"/>
                </a:solidFill>
              </a:rPr>
              <a:t>GDP 72 billion USD (1.78 Trillion)</a:t>
            </a:r>
          </a:p>
          <a:p>
            <a:pPr marL="0" indent="0">
              <a:buNone/>
            </a:pPr>
            <a:endParaRPr lang="en-US" sz="2200" b="1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rgbClr val="1E5260"/>
                </a:solidFill>
              </a:rPr>
              <a:t>1 USD = 50 SYP</a:t>
            </a:r>
          </a:p>
          <a:p>
            <a:pPr marL="0" indent="0">
              <a:buNone/>
            </a:pPr>
            <a:endParaRPr lang="en-US" sz="2200" b="1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rgbClr val="1E5260"/>
                </a:solidFill>
              </a:rPr>
              <a:t>11.6% of population below poverty line (2006)</a:t>
            </a:r>
          </a:p>
          <a:p>
            <a:pPr marL="0" indent="0">
              <a:buNone/>
            </a:pPr>
            <a:endParaRPr lang="en-US" sz="2200" b="1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rgbClr val="1E5260"/>
                </a:solidFill>
              </a:rPr>
              <a:t>8.84% unemployment rate (2010)</a:t>
            </a:r>
          </a:p>
          <a:p>
            <a:pPr marL="0" indent="0">
              <a:buNone/>
            </a:pPr>
            <a:endParaRPr lang="en-US" sz="2200" dirty="0" smtClean="0">
              <a:solidFill>
                <a:srgbClr val="1E52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24513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Economy</a:t>
            </a:r>
            <a:endParaRPr lang="en-CA" dirty="0">
              <a:solidFill>
                <a:schemeClr val="accent6"/>
              </a:solidFill>
            </a:endParaRPr>
          </a:p>
        </p:txBody>
      </p:sp>
      <p:pic>
        <p:nvPicPr>
          <p:cNvPr id="7172" name="Picture 4" descr="http://scpss.org/en/wp-content/uploads/2013/07/Syria_poorpop_governorates_map-238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37" y="624625"/>
            <a:ext cx="3798239" cy="478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1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600206"/>
            <a:ext cx="5726806" cy="3139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1E5260"/>
                </a:solidFill>
              </a:rPr>
              <a:t>Agriculture</a:t>
            </a:r>
            <a:r>
              <a:rPr lang="en-US" sz="2200" dirty="0" smtClean="0">
                <a:solidFill>
                  <a:srgbClr val="1E5260"/>
                </a:solidFill>
              </a:rPr>
              <a:t>: Employs 17% of labor force, generates 21% of GDP (2009)</a:t>
            </a:r>
          </a:p>
          <a:p>
            <a:pPr marL="0" indent="0">
              <a:buNone/>
            </a:pPr>
            <a:endParaRPr lang="en-US" sz="220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rgbClr val="1E5260"/>
                </a:solidFill>
              </a:rPr>
              <a:t>Energy</a:t>
            </a:r>
            <a:r>
              <a:rPr lang="en-US" sz="2200" dirty="0" smtClean="0">
                <a:solidFill>
                  <a:srgbClr val="1E5260"/>
                </a:solidFill>
              </a:rPr>
              <a:t>: Oil sales account for 25.1% of state’s revenue, only 0.5% of global production (2010)</a:t>
            </a:r>
          </a:p>
          <a:p>
            <a:pPr marL="0" indent="0">
              <a:buNone/>
            </a:pPr>
            <a:endParaRPr lang="en-US" sz="220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rgbClr val="1E5260"/>
                </a:solidFill>
              </a:rPr>
              <a:t>Industry and Manufacturing</a:t>
            </a:r>
            <a:r>
              <a:rPr lang="en-US" sz="2200" dirty="0" smtClean="0">
                <a:solidFill>
                  <a:srgbClr val="1E5260"/>
                </a:solidFill>
              </a:rPr>
              <a:t>: Employs 16% of labor force, generates 27% of GDP</a:t>
            </a:r>
          </a:p>
          <a:p>
            <a:pPr marL="0" indent="0">
              <a:buNone/>
            </a:pPr>
            <a:endParaRPr lang="en-US" sz="2200" dirty="0" smtClean="0">
              <a:solidFill>
                <a:srgbClr val="1E52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24513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Sectors of Economy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9195" y="4890948"/>
            <a:ext cx="80640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1E5260"/>
                </a:solidFill>
              </a:rPr>
              <a:t>Services</a:t>
            </a:r>
            <a:r>
              <a:rPr lang="en-US" sz="2200" dirty="0">
                <a:solidFill>
                  <a:srgbClr val="1E5260"/>
                </a:solidFill>
              </a:rPr>
              <a:t>: Employs 67% of labor force, accounts for 45% of GDP</a:t>
            </a:r>
          </a:p>
        </p:txBody>
      </p:sp>
      <p:pic>
        <p:nvPicPr>
          <p:cNvPr id="8208" name="Picture 16" descr="http://sana.sy/en/wp-content/uploads/2015/05/commercial-bank-of-sy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643" y="1712214"/>
            <a:ext cx="5300346" cy="28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8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Economic Freedom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8332517" y="5981348"/>
            <a:ext cx="3374373" cy="54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Heritage Foundation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591" y="1417638"/>
            <a:ext cx="4594577" cy="2845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934" y="283928"/>
            <a:ext cx="3389297" cy="5697420"/>
          </a:xfrm>
          <a:prstGeom prst="rect">
            <a:avLst/>
          </a:prstGeom>
        </p:spPr>
      </p:pic>
      <p:pic>
        <p:nvPicPr>
          <p:cNvPr id="10242" name="Picture 2" descr="http://smile93.files.wordpress.com/2007/11/1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41" y="4256653"/>
            <a:ext cx="4311068" cy="18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32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7124" y="2326147"/>
            <a:ext cx="129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35_SYR08014_1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12" y="66354"/>
            <a:ext cx="9337184" cy="621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05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28" y="44398"/>
            <a:ext cx="9426719" cy="6302643"/>
          </a:xfrm>
        </p:spPr>
      </p:pic>
    </p:spTree>
    <p:extLst>
      <p:ext uri="{BB962C8B-B14F-4D97-AF65-F5344CB8AC3E}">
        <p14:creationId xmlns:p14="http://schemas.microsoft.com/office/powerpoint/2010/main" val="3539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75" y="-45402"/>
            <a:ext cx="9506649" cy="6486891"/>
          </a:xfrm>
        </p:spPr>
      </p:pic>
    </p:spTree>
    <p:extLst>
      <p:ext uri="{BB962C8B-B14F-4D97-AF65-F5344CB8AC3E}">
        <p14:creationId xmlns:p14="http://schemas.microsoft.com/office/powerpoint/2010/main" val="362228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26" y="35173"/>
            <a:ext cx="8392872" cy="6294654"/>
          </a:xfrm>
        </p:spPr>
      </p:pic>
    </p:spTree>
    <p:extLst>
      <p:ext uri="{BB962C8B-B14F-4D97-AF65-F5344CB8AC3E}">
        <p14:creationId xmlns:p14="http://schemas.microsoft.com/office/powerpoint/2010/main" val="9597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02" y="0"/>
            <a:ext cx="9519546" cy="6376113"/>
          </a:xfrm>
        </p:spPr>
      </p:pic>
    </p:spTree>
    <p:extLst>
      <p:ext uri="{BB962C8B-B14F-4D97-AF65-F5344CB8AC3E}">
        <p14:creationId xmlns:p14="http://schemas.microsoft.com/office/powerpoint/2010/main" val="30051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6164" y="2166652"/>
            <a:ext cx="10193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The Arab Community Centre of Toronto (ACCT) is a non-profit, non-political, non-religious organization that aims to help all newcomers to Canada, especially Arabs, and to provide a friendly place to socialize and reach services and opportunities. </a:t>
            </a:r>
            <a:endParaRPr lang="en-CA" dirty="0" smtClean="0"/>
          </a:p>
        </p:txBody>
      </p:sp>
      <p:sp>
        <p:nvSpPr>
          <p:cNvPr id="9" name="Rectangle 8"/>
          <p:cNvSpPr/>
          <p:nvPr/>
        </p:nvSpPr>
        <p:spPr>
          <a:xfrm>
            <a:off x="1626881" y="3220181"/>
            <a:ext cx="88814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Federal: </a:t>
            </a:r>
          </a:p>
          <a:p>
            <a:r>
              <a:rPr lang="en-CA" dirty="0" smtClean="0"/>
              <a:t>Immigration, Refugees and Citizenship Canada (IRCC)</a:t>
            </a:r>
          </a:p>
          <a:p>
            <a:endParaRPr lang="en-CA" dirty="0" smtClean="0"/>
          </a:p>
          <a:p>
            <a:r>
              <a:rPr lang="en-CA" dirty="0" smtClean="0"/>
              <a:t>Provincial: </a:t>
            </a:r>
          </a:p>
          <a:p>
            <a:r>
              <a:rPr lang="en-CA" dirty="0" smtClean="0"/>
              <a:t>Ministry of Citizenship, Immigration &amp; International Trade (NSP)</a:t>
            </a:r>
          </a:p>
          <a:p>
            <a:endParaRPr lang="en-CA" dirty="0" smtClean="0"/>
          </a:p>
          <a:p>
            <a:r>
              <a:rPr lang="en-CA" dirty="0" smtClean="0"/>
              <a:t>Municipal: </a:t>
            </a:r>
          </a:p>
          <a:p>
            <a:r>
              <a:rPr lang="en-CA" dirty="0" smtClean="0"/>
              <a:t>City of Toronto (CSP &amp; IIN)</a:t>
            </a:r>
          </a:p>
          <a:p>
            <a:endParaRPr lang="en-CA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78427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b="1" dirty="0" smtClean="0">
                <a:solidFill>
                  <a:schemeClr val="accent5">
                    <a:lumMod val="50000"/>
                  </a:schemeClr>
                </a:solidFill>
              </a:rPr>
              <a:t>Who we are:</a:t>
            </a:r>
            <a:r>
              <a:rPr lang="en-CA" b="1" dirty="0" smtClean="0"/>
              <a:t/>
            </a:r>
            <a:br>
              <a:rPr lang="en-CA" b="1" dirty="0" smtClean="0"/>
            </a:br>
            <a:r>
              <a:rPr lang="en-CA" b="1" dirty="0" smtClean="0">
                <a:solidFill>
                  <a:schemeClr val="accent6"/>
                </a:solidFill>
              </a:rPr>
              <a:t>Arab Community Centre of Toronto:</a:t>
            </a:r>
            <a:endParaRPr lang="en-CA" b="1" dirty="0">
              <a:solidFill>
                <a:schemeClr val="accent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92916" y="3470434"/>
            <a:ext cx="209608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b="1" i="1" dirty="0" smtClean="0"/>
              <a:t>Only fully Arabic staffed settlement agency in Canada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8750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upload.wikimedia.org/wikipedia/commons/thumb/a/ab/Hasakah%2Carmen.church.jpg/1024px-Hasakah%2Carmen.chur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65" y="73839"/>
            <a:ext cx="9504608" cy="635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2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http://static4.demotix.com/sites/default/files/imagecache/a_scale_large/600-5/photos/1301239835-damascus-the-changing-face-of-syria_6366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37" y="0"/>
            <a:ext cx="9659891" cy="643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5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http://static.panoramio.com/photos/large/315719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63702"/>
            <a:ext cx="11201231" cy="627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92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http://www.al-monitor.com/pulse/files/live/sites/almonitor/files/images/almgalleries/aleppo-syria-before-the-war/aleppo-slideshow-10.jpg?t=thumbnail_7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24" y="54243"/>
            <a:ext cx="9497951" cy="633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4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https://ahiglobal.files.wordpress.com/2011/08/sheikh-maqsou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90" y="13564"/>
            <a:ext cx="10305253" cy="63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73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http://looklex.com/e.o/slides/latakia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29" y="0"/>
            <a:ext cx="8494623" cy="63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61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ريف  حـمـاة الغربي - سهل الغاب: قرية زيزون النموذجية الجديدة من تبرع الوليد بن طلال للشعب السوري قبل عدة سنوات |||Suburbs of Hama - Al-Ghab Plain: Zayzoun Village, which Saudi Prince Alwaleed bin Talal paid for the reconstruction of years a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77" y="274638"/>
            <a:ext cx="10933610" cy="613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http://mw2.google.com/mw-panoramio/photos/medium/89422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6" y="0"/>
            <a:ext cx="8544205" cy="640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mw2.google.com/mw-panoramio/photos/medium/110201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1" y="165815"/>
            <a:ext cx="8228571" cy="61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77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static.panoramio.com/photos/large/110386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29" y="148474"/>
            <a:ext cx="8292967" cy="625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50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4274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CA" b="1" dirty="0" smtClean="0">
                <a:solidFill>
                  <a:schemeClr val="accent5">
                    <a:lumMod val="50000"/>
                  </a:schemeClr>
                </a:solidFill>
              </a:rPr>
              <a:t>What we do:</a:t>
            </a:r>
            <a:r>
              <a:rPr lang="en-CA" b="1" dirty="0" smtClean="0"/>
              <a:t/>
            </a:r>
            <a:br>
              <a:rPr lang="en-CA" b="1" dirty="0" smtClean="0"/>
            </a:br>
            <a:r>
              <a:rPr lang="en-CA" b="1" dirty="0" smtClean="0">
                <a:solidFill>
                  <a:schemeClr val="accent6"/>
                </a:solidFill>
              </a:rPr>
              <a:t>ACCT Settlement &amp; Community Agency:</a:t>
            </a:r>
            <a:endParaRPr lang="en-CA" b="1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68996" y="365928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CA" dirty="0" smtClean="0"/>
              <a:t>Services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 smtClean="0"/>
              <a:t>Orientation/information/referral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 smtClean="0"/>
              <a:t>Interpretation/translation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 smtClean="0"/>
              <a:t>Counselling: trauma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 smtClean="0"/>
              <a:t>Education – certification of degrees referral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 smtClean="0"/>
              <a:t>Support groups for adults, seniors and women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 smtClean="0"/>
              <a:t>Youth programs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 smtClean="0"/>
              <a:t>Citizenship classes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 smtClean="0"/>
              <a:t>Conversation circles and computer classes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168996" y="2166652"/>
            <a:ext cx="101939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Mission Statement: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 smtClean="0"/>
              <a:t>Offer an array of programs aimed at promoting the full participation of immigrants of Arab and other origins in all aspects of Canadian life;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 smtClean="0"/>
              <a:t>Provide initial and long-term settlement and integration services for landed immigrants and refugees of Arab and other origins;</a:t>
            </a:r>
          </a:p>
        </p:txBody>
      </p:sp>
    </p:spTree>
    <p:extLst>
      <p:ext uri="{BB962C8B-B14F-4D97-AF65-F5344CB8AC3E}">
        <p14:creationId xmlns:p14="http://schemas.microsoft.com/office/powerpoint/2010/main" val="14974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cdn.timesofisrael.com/uploads/2013/03/Mideast-Syria-Minorit_Horo-e1376755735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5308"/>
            <a:ext cx="10183986" cy="569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5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://globalriskinsights.com/wp-content/uploads/2013/09/syria-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82" y="0"/>
            <a:ext cx="992371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img2.yourmiddleeast.com/media/news/images/2012/660x390photo_1348085560336-1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31" y="522555"/>
            <a:ext cx="9761157" cy="576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ttp://www.env-news.com/wp-content/uploads/2014/12/syria-hero-e14195675021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62" y="0"/>
            <a:ext cx="10286038" cy="63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2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gdb.voanews.com/1FB36B2F-274A-48F7-A6E9-5417788E569A_cx0_cy7_cw0_mw1024_s_n_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39" y="546649"/>
            <a:ext cx="10402721" cy="58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Freedom of</a:t>
            </a:r>
            <a:br>
              <a:rPr lang="en-CA" dirty="0" smtClean="0">
                <a:solidFill>
                  <a:schemeClr val="accent6"/>
                </a:solidFill>
              </a:rPr>
            </a:br>
            <a:r>
              <a:rPr lang="en-CA" dirty="0" smtClean="0">
                <a:solidFill>
                  <a:schemeClr val="accent6"/>
                </a:solidFill>
              </a:rPr>
              <a:t>Speech 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0" y="513220"/>
            <a:ext cx="3248025" cy="4676775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8332523" y="5208425"/>
            <a:ext cx="3374373" cy="54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Freedom House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110" y="513220"/>
            <a:ext cx="3419475" cy="5648325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4786248" y="6030539"/>
            <a:ext cx="3374373" cy="54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Reporters without Borders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86248" y="4043966"/>
            <a:ext cx="3237290" cy="3863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Democracy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749194" y="5652604"/>
            <a:ext cx="3374373" cy="54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Economist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862" y="2685728"/>
            <a:ext cx="8263943" cy="3057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377" y="1757036"/>
            <a:ext cx="8173791" cy="9233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23255" y="3309873"/>
            <a:ext cx="8173791" cy="3863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s://upload.wikimedia.org/wikipedia/en/thumb/e/e8/Baath_Lebanon.jpg/200px-Baath_Leban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2" y="1747380"/>
            <a:ext cx="2584896" cy="286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97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124" y="2326147"/>
            <a:ext cx="129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26_SYR08014_41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728" y="435347"/>
            <a:ext cx="8995208" cy="599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Photo Credit: Nicolas Mirgu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0"/>
            <a:ext cx="9532784" cy="63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5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aawsat.net/wp-content/uploads/2015/06/Syrian-sou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20" y="609489"/>
            <a:ext cx="9707759" cy="56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What is Culture?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64093" y="1520975"/>
            <a:ext cx="10160000" cy="43735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1E5260"/>
                </a:solidFill>
              </a:rPr>
              <a:t>Values</a:t>
            </a:r>
          </a:p>
          <a:p>
            <a:r>
              <a:rPr lang="en-US" sz="2400" dirty="0">
                <a:solidFill>
                  <a:srgbClr val="1E5260"/>
                </a:solidFill>
              </a:rPr>
              <a:t>Importance placed on time and space</a:t>
            </a:r>
          </a:p>
          <a:p>
            <a:r>
              <a:rPr lang="en-US" sz="2400" dirty="0">
                <a:solidFill>
                  <a:srgbClr val="1E5260"/>
                </a:solidFill>
              </a:rPr>
              <a:t>Childrearing practices</a:t>
            </a:r>
          </a:p>
          <a:p>
            <a:r>
              <a:rPr lang="en-US" sz="2400" dirty="0">
                <a:solidFill>
                  <a:srgbClr val="1E5260"/>
                </a:solidFill>
              </a:rPr>
              <a:t>Gestures</a:t>
            </a:r>
          </a:p>
          <a:p>
            <a:r>
              <a:rPr lang="en-US" sz="2400" dirty="0">
                <a:solidFill>
                  <a:srgbClr val="1E5260"/>
                </a:solidFill>
              </a:rPr>
              <a:t>Social practices</a:t>
            </a:r>
          </a:p>
          <a:p>
            <a:r>
              <a:rPr lang="en-US" sz="2400" dirty="0">
                <a:solidFill>
                  <a:srgbClr val="1E5260"/>
                </a:solidFill>
              </a:rPr>
              <a:t>How we grieve</a:t>
            </a:r>
          </a:p>
          <a:p>
            <a:r>
              <a:rPr lang="en-US" sz="2400" dirty="0">
                <a:solidFill>
                  <a:srgbClr val="1E5260"/>
                </a:solidFill>
              </a:rPr>
              <a:t>Systems: political, health, legal, education, social, etc.</a:t>
            </a:r>
          </a:p>
          <a:p>
            <a:r>
              <a:rPr lang="en-US" sz="2400" dirty="0" err="1">
                <a:solidFill>
                  <a:srgbClr val="1E5260"/>
                </a:solidFill>
              </a:rPr>
              <a:t>Behaviour</a:t>
            </a:r>
            <a:endParaRPr lang="en-US" sz="2400" dirty="0">
              <a:solidFill>
                <a:srgbClr val="1E5260"/>
              </a:solidFill>
            </a:endParaRPr>
          </a:p>
          <a:p>
            <a:r>
              <a:rPr lang="en-US" sz="2400" dirty="0">
                <a:solidFill>
                  <a:srgbClr val="1E5260"/>
                </a:solidFill>
              </a:rPr>
              <a:t>Dress</a:t>
            </a:r>
          </a:p>
          <a:p>
            <a:r>
              <a:rPr lang="en-US" sz="2400" dirty="0">
                <a:solidFill>
                  <a:srgbClr val="1E5260"/>
                </a:solidFill>
              </a:rPr>
              <a:t>Food and eating habits</a:t>
            </a:r>
          </a:p>
          <a:p>
            <a:r>
              <a:rPr lang="en-US" sz="2400" dirty="0">
                <a:solidFill>
                  <a:srgbClr val="1E5260"/>
                </a:solidFill>
              </a:rPr>
              <a:t>Music and celebrations </a:t>
            </a:r>
          </a:p>
          <a:p>
            <a:r>
              <a:rPr lang="en-US" sz="2400" dirty="0">
                <a:solidFill>
                  <a:srgbClr val="1E5260"/>
                </a:solidFill>
              </a:rPr>
              <a:t>Entertainment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1E526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>
              <a:solidFill>
                <a:srgbClr val="1E5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124" y="2326147"/>
            <a:ext cx="129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43" y="383771"/>
            <a:ext cx="8817802" cy="59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124" y="2326147"/>
            <a:ext cx="129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93" y="684302"/>
            <a:ext cx="10314648" cy="538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Education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90164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Literacy rate of 85% (90% male, 77% female)</a:t>
            </a:r>
          </a:p>
          <a:p>
            <a:pPr marL="0" indent="0">
              <a:buNone/>
            </a:pPr>
            <a:endParaRPr lang="en-US" sz="2200" dirty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Two national exams: 9</a:t>
            </a:r>
            <a:r>
              <a:rPr lang="en-US" sz="2200" baseline="30000" dirty="0" smtClean="0">
                <a:solidFill>
                  <a:srgbClr val="0B4C64"/>
                </a:solidFill>
              </a:rPr>
              <a:t>th</a:t>
            </a:r>
            <a:r>
              <a:rPr lang="en-US" sz="2200" dirty="0" smtClean="0">
                <a:solidFill>
                  <a:srgbClr val="0B4C64"/>
                </a:solidFill>
              </a:rPr>
              <a:t> and 12</a:t>
            </a:r>
            <a:r>
              <a:rPr lang="en-US" sz="2200" baseline="30000" dirty="0" smtClean="0">
                <a:solidFill>
                  <a:srgbClr val="0B4C64"/>
                </a:solidFill>
              </a:rPr>
              <a:t>th</a:t>
            </a:r>
            <a:r>
              <a:rPr lang="en-US" sz="2200" dirty="0" smtClean="0">
                <a:solidFill>
                  <a:srgbClr val="0B4C64"/>
                </a:solidFill>
              </a:rPr>
              <a:t> grade</a:t>
            </a:r>
          </a:p>
          <a:p>
            <a:pPr marL="0" indent="0">
              <a:buNone/>
            </a:pPr>
            <a:endParaRPr lang="en-US" sz="2200" baseline="300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97% of schools are public</a:t>
            </a:r>
          </a:p>
          <a:p>
            <a:pPr marL="0" indent="0">
              <a:buNone/>
            </a:pPr>
            <a:endParaRPr lang="en-US" sz="2200" dirty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Language of instruction is Arabic – even in higher education</a:t>
            </a:r>
          </a:p>
          <a:p>
            <a:pPr marL="0" indent="0">
              <a:buNone/>
            </a:pPr>
            <a:endParaRPr lang="en-US" sz="2200" dirty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Higher education, including medical school, provided free</a:t>
            </a:r>
          </a:p>
          <a:p>
            <a:pPr marL="0" indent="0">
              <a:buNone/>
            </a:pPr>
            <a:endParaRPr lang="en-US" sz="2200" dirty="0">
              <a:solidFill>
                <a:srgbClr val="0B4C64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0B4C64"/>
              </a:solidFill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B4C64"/>
              </a:solidFill>
            </a:endParaRPr>
          </a:p>
          <a:p>
            <a:pPr lvl="1"/>
            <a:endParaRPr lang="en-US" sz="2200" dirty="0" smtClean="0">
              <a:solidFill>
                <a:srgbClr val="0B4C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124" y="2326147"/>
            <a:ext cx="129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19_SYR08014_7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990" y="437546"/>
            <a:ext cx="8817375" cy="587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124" y="2326147"/>
            <a:ext cx="129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4" descr="http://viiphoto.com/wp-content/uploads/2013/04/23_SYR08014_6773-1072x7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86" y="378460"/>
            <a:ext cx="8276823" cy="55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9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pic>
        <p:nvPicPr>
          <p:cNvPr id="14338" name="Picture 2" descr="http://www.livemint.com/rf/Image-621x414/LiveMint/Period1/2013/01/16/Photos/aleppo1--621x4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47" y="368515"/>
            <a:ext cx="8331607" cy="555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7124" y="2326147"/>
            <a:ext cx="129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2367449" y="4731484"/>
            <a:ext cx="3374373" cy="54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Society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64093" y="1520975"/>
            <a:ext cx="10160000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Religion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B4C64"/>
                </a:solidFill>
              </a:rPr>
              <a:t>Religion is a large part of one’s daily life – secular state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B4C64"/>
                </a:solidFill>
              </a:rPr>
              <a:t>Family law is influenced by religion</a:t>
            </a:r>
            <a:endParaRPr lang="en-US" sz="2200" dirty="0">
              <a:solidFill>
                <a:srgbClr val="0B4C64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B4C64"/>
                </a:solidFill>
              </a:rPr>
              <a:t>Family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B4C64"/>
                </a:solidFill>
              </a:rPr>
              <a:t>Families include parents, children, grandparents, aunts, uncles and cousins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B4C64"/>
                </a:solidFill>
              </a:rPr>
              <a:t>Family reputation is as important as individual </a:t>
            </a:r>
            <a:r>
              <a:rPr lang="en-US" sz="2200" dirty="0" smtClean="0">
                <a:solidFill>
                  <a:srgbClr val="0B4C64"/>
                </a:solidFill>
              </a:rPr>
              <a:t>freedom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2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0B4C64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7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91" y="113217"/>
            <a:ext cx="9318676" cy="6212451"/>
          </a:xfrm>
        </p:spPr>
      </p:pic>
    </p:spTree>
    <p:extLst>
      <p:ext uri="{BB962C8B-B14F-4D97-AF65-F5344CB8AC3E}">
        <p14:creationId xmlns:p14="http://schemas.microsoft.com/office/powerpoint/2010/main" val="9161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Society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38675" y="1752601"/>
            <a:ext cx="10160000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Relations</a:t>
            </a:r>
            <a:endParaRPr lang="en-US" sz="2200" dirty="0">
              <a:solidFill>
                <a:srgbClr val="0B4C64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B4C64"/>
                </a:solidFill>
              </a:rPr>
              <a:t>Minimal contact for opposite genders in some communities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B4C64"/>
                </a:solidFill>
              </a:rPr>
              <a:t>Patriarchal society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B4C64"/>
                </a:solidFill>
              </a:rPr>
              <a:t>Public affection towards members of the same gender not to be confused with sexual orientation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Socialization</a:t>
            </a:r>
            <a:endParaRPr lang="en-US" sz="2200" dirty="0">
              <a:solidFill>
                <a:srgbClr val="0B4C64"/>
              </a:solidFill>
            </a:endParaRPr>
          </a:p>
          <a:p>
            <a:r>
              <a:rPr lang="en-US" sz="2200" dirty="0" smtClean="0">
                <a:solidFill>
                  <a:srgbClr val="0B4C64"/>
                </a:solidFill>
              </a:rPr>
              <a:t>More highly educated women and men socialize with individuals outside the family</a:t>
            </a:r>
          </a:p>
          <a:p>
            <a:r>
              <a:rPr lang="en-US" sz="2200" dirty="0" smtClean="0">
                <a:solidFill>
                  <a:srgbClr val="0B4C64"/>
                </a:solidFill>
              </a:rPr>
              <a:t>Conservative women from less educated families less likely to socialize with men outside of their families</a:t>
            </a:r>
          </a:p>
          <a:p>
            <a:endParaRPr lang="en-US" sz="2200" dirty="0" smtClean="0">
              <a:solidFill>
                <a:srgbClr val="0B4C64"/>
              </a:solidFill>
            </a:endParaRPr>
          </a:p>
          <a:p>
            <a:endParaRPr lang="en-US" dirty="0" smtClean="0">
              <a:solidFill>
                <a:srgbClr val="0B4C64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6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pic>
        <p:nvPicPr>
          <p:cNvPr id="8" name="Picture 2" descr="13_SYR08014_156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90" y="114753"/>
            <a:ext cx="9435168" cy="62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4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48" y="113218"/>
            <a:ext cx="9468304" cy="6312203"/>
          </a:xfrm>
        </p:spPr>
      </p:pic>
    </p:spTree>
    <p:extLst>
      <p:ext uri="{BB962C8B-B14F-4D97-AF65-F5344CB8AC3E}">
        <p14:creationId xmlns:p14="http://schemas.microsoft.com/office/powerpoint/2010/main" val="3506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124" y="2326147"/>
            <a:ext cx="129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10_SYR08014_55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75" y="255510"/>
            <a:ext cx="8461420" cy="56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124" y="2326147"/>
            <a:ext cx="129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15_SYR08014_3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03" y="495566"/>
            <a:ext cx="8932464" cy="59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1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http://static01.nyt.com/images/2012/07/22/sunday-review/22SYRIA4/22SYRIA4-pop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38" y="302200"/>
            <a:ext cx="9001228" cy="598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3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Parenting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64093" y="1520975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B4C64"/>
                </a:solidFill>
              </a:rPr>
              <a:t>Syrian parent closely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B4C64"/>
                </a:solidFill>
              </a:rPr>
              <a:t>Boys often monitor the behavior of their sisters, and older girls and sometimes boys help take care of younger siblings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Discipline: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B4C64"/>
                </a:solidFill>
              </a:rPr>
              <a:t>Corporal (to an extent) punishment is common in some communities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B4C64"/>
                </a:solidFill>
              </a:rPr>
              <a:t>Respect of elders is continuously enforced </a:t>
            </a:r>
          </a:p>
        </p:txBody>
      </p:sp>
    </p:spTree>
    <p:extLst>
      <p:ext uri="{BB962C8B-B14F-4D97-AF65-F5344CB8AC3E}">
        <p14:creationId xmlns:p14="http://schemas.microsoft.com/office/powerpoint/2010/main" val="22322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Food Etiquette</a:t>
            </a:r>
            <a:r>
              <a:rPr lang="en-US" dirty="0" smtClean="0">
                <a:solidFill>
                  <a:srgbClr val="E49536"/>
                </a:solidFill>
              </a:rPr>
              <a:t>		</a:t>
            </a:r>
            <a:endParaRPr lang="en-US" dirty="0">
              <a:solidFill>
                <a:srgbClr val="E4953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164" y="1752601"/>
            <a:ext cx="10160000" cy="43735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Inviting others to share one’s food is an essential courtesy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It is polite to say no the first time!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Men will always pay for a woman’s meal or tea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Men will fight over the check with the oldest or wealthiest person winning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B4C64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B4C64"/>
                </a:solidFill>
              </a:rPr>
              <a:t>It is considered poor manners to split the check</a:t>
            </a:r>
          </a:p>
          <a:p>
            <a:pPr marL="0" indent="0">
              <a:buNone/>
            </a:pPr>
            <a:endParaRPr lang="en-US" dirty="0">
              <a:solidFill>
                <a:srgbClr val="0B4C6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http://3.bp.blogspot.com/_gsalamZUlW8/TQav7S-h_XI/AAAAAAAAAzo/ZydqQXujUGE/s1600/SAM_1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69" y="152718"/>
            <a:ext cx="8670436" cy="644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2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https://tuckcop18.files.wordpress.com/2012/11/breakf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3" y="296986"/>
            <a:ext cx="8234529" cy="617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21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http://www.sbs.com.au/food/sites/sbs.com.au.food/files/styles/full/public/images/site_21_rand_1060060996_Kousa-Mashi-%28Stuffed-Zucchi.jpg?itok=05p9m7aO&amp;mtime=13758572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33" y="580538"/>
            <a:ext cx="10232651" cy="57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8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Lebanese Bemyeh St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950" y="262944"/>
            <a:ext cx="8288270" cy="621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 descr="http://travelogue.travelvice.com/postfiles/2009-03-21_dscn5865.thumbna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92" y="256706"/>
            <a:ext cx="8356799" cy="626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1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18" y="274638"/>
            <a:ext cx="9149542" cy="609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 descr="https://c2.staticflickr.com/4/3672/9948907354_22eb2708f0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38" y="455903"/>
            <a:ext cx="8833803" cy="588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5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>
                <a:solidFill>
                  <a:srgbClr val="1E5260"/>
                </a:solidFill>
              </a:rPr>
              <a:t>Syria: </a:t>
            </a:r>
            <a:r>
              <a:rPr lang="en-CA" dirty="0" smtClean="0">
                <a:solidFill>
                  <a:schemeClr val="accent6"/>
                </a:solidFill>
              </a:rPr>
              <a:t>Health Care System and Beliefs</a:t>
            </a:r>
            <a:endParaRPr lang="en-US" dirty="0">
              <a:solidFill>
                <a:srgbClr val="E4953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001" y="1752601"/>
            <a:ext cx="10160000" cy="488874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0" dirty="0" smtClean="0">
                <a:solidFill>
                  <a:srgbClr val="0B4C64"/>
                </a:solidFill>
              </a:rPr>
              <a:t>Syrians generally prefer </a:t>
            </a:r>
            <a:r>
              <a:rPr lang="en-US" sz="2200" b="0" dirty="0">
                <a:solidFill>
                  <a:srgbClr val="0B4C64"/>
                </a:solidFill>
              </a:rPr>
              <a:t>to be seen by same-sex health care providers</a:t>
            </a:r>
          </a:p>
          <a:p>
            <a:endParaRPr lang="en-US" sz="2200" dirty="0">
              <a:solidFill>
                <a:srgbClr val="0B4C64"/>
              </a:solidFill>
            </a:endParaRPr>
          </a:p>
          <a:p>
            <a:r>
              <a:rPr lang="en-US" sz="2200" dirty="0" smtClean="0">
                <a:solidFill>
                  <a:srgbClr val="0B4C64"/>
                </a:solidFill>
              </a:rPr>
              <a:t>Sexual and reproductive Health: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0" dirty="0" smtClean="0">
                <a:solidFill>
                  <a:srgbClr val="0B4C64"/>
                </a:solidFill>
              </a:rPr>
              <a:t>Syrians may be embarrassed by personal questions, particularly those having to do with sex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0" dirty="0" smtClean="0">
                <a:solidFill>
                  <a:srgbClr val="0B4C64"/>
                </a:solidFill>
              </a:rPr>
              <a:t>Sexual problems and sexually transmitted diseases are sensitive issues </a:t>
            </a:r>
          </a:p>
          <a:p>
            <a:pPr marL="342900" indent="-342900">
              <a:buFontTx/>
              <a:buChar char="-"/>
            </a:pPr>
            <a:endParaRPr lang="en-US" sz="2200" dirty="0" smtClean="0">
              <a:solidFill>
                <a:srgbClr val="0B4C64"/>
              </a:solidFill>
            </a:endParaRPr>
          </a:p>
          <a:p>
            <a:r>
              <a:rPr lang="en-US" sz="2200" dirty="0" smtClean="0">
                <a:solidFill>
                  <a:srgbClr val="0B4C64"/>
                </a:solidFill>
              </a:rPr>
              <a:t>Mental Health: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0" dirty="0" smtClean="0">
                <a:solidFill>
                  <a:srgbClr val="0B4C64"/>
                </a:solidFill>
              </a:rPr>
              <a:t>Many Syrians used to view mental illness as a stigma that brings shame on the family</a:t>
            </a:r>
          </a:p>
          <a:p>
            <a:endParaRPr lang="en-US" dirty="0" smtClean="0">
              <a:solidFill>
                <a:srgbClr val="0B4C64"/>
              </a:solidFill>
            </a:endParaRPr>
          </a:p>
          <a:p>
            <a:endParaRPr lang="en-US" dirty="0" smtClean="0">
              <a:solidFill>
                <a:srgbClr val="0B4C64"/>
              </a:solidFill>
            </a:endParaRPr>
          </a:p>
          <a:p>
            <a:endParaRPr lang="en-US" dirty="0">
              <a:solidFill>
                <a:srgbClr val="0B4C6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854" y="257401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CA" b="1" dirty="0" smtClean="0">
                <a:solidFill>
                  <a:srgbClr val="1E5260"/>
                </a:solidFill>
              </a:rPr>
              <a:t>Refugees in Neighboring Countries</a:t>
            </a:r>
            <a:endParaRPr lang="en-CA" b="1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4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1E5260"/>
                </a:solidFill>
              </a:rPr>
              <a:t>Where are the Syrians now?</a:t>
            </a:r>
            <a:endParaRPr lang="en-US" dirty="0">
              <a:solidFill>
                <a:srgbClr val="1E52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67" y="1524318"/>
            <a:ext cx="9743034" cy="43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5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1E5260"/>
                </a:solidFill>
              </a:rPr>
              <a:t>Where are the Syrians now?</a:t>
            </a:r>
            <a:endParaRPr lang="en-US" dirty="0">
              <a:solidFill>
                <a:srgbClr val="1E52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001" y="1752601"/>
            <a:ext cx="10160000" cy="4373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E5260"/>
                </a:solidFill>
              </a:rPr>
              <a:t>Jordan over 600,000</a:t>
            </a:r>
          </a:p>
          <a:p>
            <a:r>
              <a:rPr lang="en-US" dirty="0" smtClean="0">
                <a:solidFill>
                  <a:srgbClr val="1E5260"/>
                </a:solidFill>
              </a:rPr>
              <a:t>Turkey over 2 million</a:t>
            </a:r>
          </a:p>
          <a:p>
            <a:r>
              <a:rPr lang="en-US" dirty="0" smtClean="0">
                <a:solidFill>
                  <a:srgbClr val="1E5260"/>
                </a:solidFill>
              </a:rPr>
              <a:t>Lebanon over 1 million</a:t>
            </a:r>
          </a:p>
          <a:p>
            <a:r>
              <a:rPr lang="en-US" dirty="0" smtClean="0">
                <a:solidFill>
                  <a:srgbClr val="1E5260"/>
                </a:solidFill>
              </a:rPr>
              <a:t>Iraq over 244,000</a:t>
            </a:r>
          </a:p>
          <a:p>
            <a:r>
              <a:rPr lang="en-US" dirty="0" smtClean="0">
                <a:solidFill>
                  <a:srgbClr val="1E5260"/>
                </a:solidFill>
              </a:rPr>
              <a:t>Host communities </a:t>
            </a:r>
          </a:p>
          <a:p>
            <a:r>
              <a:rPr lang="en-US" dirty="0">
                <a:solidFill>
                  <a:srgbClr val="1E5260"/>
                </a:solidFill>
              </a:rPr>
              <a:t>C</a:t>
            </a:r>
            <a:r>
              <a:rPr lang="en-US" dirty="0" smtClean="0">
                <a:solidFill>
                  <a:srgbClr val="1E5260"/>
                </a:solidFill>
              </a:rPr>
              <a:t>amps </a:t>
            </a:r>
          </a:p>
          <a:p>
            <a:endParaRPr lang="en-US" sz="800" dirty="0" smtClean="0">
              <a:solidFill>
                <a:srgbClr val="1E52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4" name="Picture 2" descr="Organised crime networks are operating in Zaatari camp in Jordan, which is home to 130,000 refugees [AP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60" y="419118"/>
            <a:ext cx="10473236" cy="589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1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https://upload.wikimedia.org/wikipedia/commons/thumb/4/49/Zaatari_refugee_camp%2C_Jordan_%282%29.jpg/1024px-Zaatari_refugee_camp%2C_Jordan_%28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1" y="95558"/>
            <a:ext cx="9235336" cy="62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6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5298" name="Picture 2" descr="refugee c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38" y="317805"/>
            <a:ext cx="9344104" cy="606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6324" name="Picture 4" descr="Clearing the decks: In Lebanon, more that 835,000 refugees live in tented camps, unused buildings or with friends or family, according to UNHCR figures. The government estimates the true figure to be closer to 1mill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61" y="66126"/>
            <a:ext cx="7645960" cy="63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1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This photo of a Syrian father selling pens in Beirut inspired an online fundraiser that raised over $56,000 by Friday morn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324" y="655126"/>
            <a:ext cx="6850488" cy="458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bs.com.au/news/sites/sbs.com.au.news/files/styles/full/public/Young%20Syrian%20refugees%20and%20their%20father%20prepare%20coffee%20to%20sell%20in%20a%20street%20in%20Beirut%20-%20AAP.jpg?itok=xt8_wDCL&amp;mtime=13800078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217615"/>
            <a:ext cx="7156361" cy="402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4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54" y="102388"/>
            <a:ext cx="9368964" cy="62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media.gettyimages.com/photos/young-syrian-refugee-shines-the-shoe-of-a-man-in-a-street-in-beirut-picture-id1809332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76" y="136412"/>
            <a:ext cx="9753600" cy="613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8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i.cbc.ca/1.3331796.1448318020!/cpImage/httpImage/image.jpg_gen/derivatives/16x9_620/syrian-refugee-student-in-beir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44" y="274638"/>
            <a:ext cx="10686951" cy="601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0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1E5260"/>
                </a:solidFill>
              </a:rPr>
              <a:t>Refugees in neighboring countries</a:t>
            </a:r>
            <a:endParaRPr lang="en-US" dirty="0">
              <a:solidFill>
                <a:srgbClr val="1E52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838" y="1752601"/>
            <a:ext cx="10160000" cy="4373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100000"/>
            </a:pPr>
            <a:r>
              <a:rPr lang="en-CA" sz="2200" b="0" dirty="0" smtClean="0">
                <a:solidFill>
                  <a:srgbClr val="1E5260"/>
                </a:solidFill>
              </a:rPr>
              <a:t>Informal/illegal employment, inability to generate savings, debt</a:t>
            </a:r>
          </a:p>
          <a:p>
            <a:pPr lvl="1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CA" sz="1400" b="0" dirty="0" smtClean="0">
                <a:solidFill>
                  <a:srgbClr val="1E5260"/>
                </a:solidFill>
              </a:rPr>
              <a:t>Lowering wages in host communities </a:t>
            </a:r>
          </a:p>
          <a:p>
            <a:pPr lvl="1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CA" sz="1400" b="0" dirty="0" smtClean="0">
                <a:solidFill>
                  <a:srgbClr val="1E5260"/>
                </a:solidFill>
              </a:rPr>
              <a:t>Increasing unemployment in host communities</a:t>
            </a: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endParaRPr lang="en-CA" sz="1800" b="0" dirty="0" smtClean="0">
              <a:solidFill>
                <a:srgbClr val="1E5260"/>
              </a:solidFill>
            </a:endParaRPr>
          </a:p>
          <a:p>
            <a:r>
              <a:rPr lang="en-US" sz="2200" b="0" dirty="0">
                <a:solidFill>
                  <a:srgbClr val="1E5260"/>
                </a:solidFill>
              </a:rPr>
              <a:t>Decrease in food </a:t>
            </a:r>
            <a:r>
              <a:rPr lang="en-US" sz="2200" b="0" dirty="0" smtClean="0">
                <a:solidFill>
                  <a:srgbClr val="1E5260"/>
                </a:solidFill>
              </a:rPr>
              <a:t>assistance and aid due to budget cuts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1400" b="0" dirty="0">
                <a:solidFill>
                  <a:srgbClr val="1E5260"/>
                </a:solidFill>
              </a:rPr>
              <a:t>World Food </a:t>
            </a:r>
            <a:r>
              <a:rPr lang="en-US" sz="1400" b="0" dirty="0" err="1">
                <a:solidFill>
                  <a:srgbClr val="1E5260"/>
                </a:solidFill>
              </a:rPr>
              <a:t>Programme</a:t>
            </a:r>
            <a:r>
              <a:rPr lang="en-US" sz="1400" b="0" dirty="0">
                <a:solidFill>
                  <a:srgbClr val="1E5260"/>
                </a:solidFill>
              </a:rPr>
              <a:t> </a:t>
            </a:r>
            <a:r>
              <a:rPr lang="en-US" sz="1400" b="0" dirty="0" smtClean="0">
                <a:solidFill>
                  <a:srgbClr val="1E5260"/>
                </a:solidFill>
              </a:rPr>
              <a:t>dropped one-third </a:t>
            </a:r>
            <a:r>
              <a:rPr lang="en-US" sz="1400" b="0" dirty="0">
                <a:solidFill>
                  <a:srgbClr val="1E5260"/>
                </a:solidFill>
              </a:rPr>
              <a:t>of Syrian refugees from its food voucher program in Middle Eastern host </a:t>
            </a:r>
            <a:r>
              <a:rPr lang="en-US" sz="1400" b="0" dirty="0" smtClean="0">
                <a:solidFill>
                  <a:srgbClr val="1E5260"/>
                </a:solidFill>
              </a:rPr>
              <a:t>countries (2015)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1200" b="0" dirty="0" smtClean="0">
                <a:solidFill>
                  <a:srgbClr val="1E5260"/>
                </a:solidFill>
              </a:rPr>
              <a:t>The </a:t>
            </a:r>
            <a:r>
              <a:rPr lang="en-US" sz="1200" b="0" dirty="0">
                <a:solidFill>
                  <a:srgbClr val="1E5260"/>
                </a:solidFill>
              </a:rPr>
              <a:t>maximum is now $14 per person per month for urban refugees in Lebanon and </a:t>
            </a:r>
            <a:r>
              <a:rPr lang="en-US" sz="1200" b="0" dirty="0" smtClean="0">
                <a:solidFill>
                  <a:srgbClr val="1E5260"/>
                </a:solidFill>
              </a:rPr>
              <a:t>Jordan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200" b="0" dirty="0" smtClean="0">
              <a:solidFill>
                <a:srgbClr val="1E5260"/>
              </a:solidFill>
            </a:endParaRPr>
          </a:p>
          <a:p>
            <a:r>
              <a:rPr lang="en-US" sz="2200" b="0" dirty="0" smtClean="0">
                <a:solidFill>
                  <a:srgbClr val="1E5260"/>
                </a:solidFill>
              </a:rPr>
              <a:t>Children forced to work, withdrawn from schools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1200" b="0" dirty="0">
                <a:solidFill>
                  <a:srgbClr val="1E5260"/>
                </a:solidFill>
              </a:rPr>
              <a:t>40% of children from five conflict-scarred Middle Eastern countries, including Syria, were not in school</a:t>
            </a:r>
            <a:endParaRPr lang="en-US" sz="1800" b="0" dirty="0">
              <a:solidFill>
                <a:srgbClr val="1E52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CA" sz="2200" b="0" dirty="0">
              <a:solidFill>
                <a:srgbClr val="1E52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1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1E5260"/>
                </a:solidFill>
              </a:rPr>
              <a:t>Refugees in neighboring countries</a:t>
            </a:r>
            <a:endParaRPr lang="en-US" dirty="0">
              <a:solidFill>
                <a:srgbClr val="1E52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838" y="1623811"/>
            <a:ext cx="10160000" cy="4373563"/>
          </a:xfrm>
        </p:spPr>
        <p:txBody>
          <a:bodyPr>
            <a:normAutofit/>
          </a:bodyPr>
          <a:lstStyle/>
          <a:p>
            <a:r>
              <a:rPr lang="en-US" sz="2200" b="0" dirty="0" smtClean="0">
                <a:solidFill>
                  <a:srgbClr val="1E5260"/>
                </a:solidFill>
              </a:rPr>
              <a:t>Aggression by Host </a:t>
            </a:r>
            <a:r>
              <a:rPr lang="en-US" sz="2200" b="0" dirty="0">
                <a:solidFill>
                  <a:srgbClr val="1E5260"/>
                </a:solidFill>
              </a:rPr>
              <a:t>Communities </a:t>
            </a:r>
            <a:endParaRPr lang="en-US" sz="2200" b="0" dirty="0" smtClean="0">
              <a:solidFill>
                <a:srgbClr val="1E526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200" b="0" dirty="0" smtClean="0">
                <a:solidFill>
                  <a:srgbClr val="1E5260"/>
                </a:solidFill>
              </a:rPr>
              <a:t>Harassment </a:t>
            </a:r>
            <a:r>
              <a:rPr lang="en-US" sz="2200" b="0" dirty="0">
                <a:solidFill>
                  <a:srgbClr val="1E5260"/>
                </a:solidFill>
              </a:rPr>
              <a:t>by local </a:t>
            </a:r>
            <a:r>
              <a:rPr lang="en-US" sz="2200" b="0" dirty="0" smtClean="0">
                <a:solidFill>
                  <a:srgbClr val="1E5260"/>
                </a:solidFill>
              </a:rPr>
              <a:t>authorities</a:t>
            </a:r>
            <a:endParaRPr lang="en-CA" sz="2200" b="0" dirty="0" smtClean="0">
              <a:solidFill>
                <a:srgbClr val="1E5260"/>
              </a:solidFill>
            </a:endParaRPr>
          </a:p>
          <a:p>
            <a:pPr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en-CA" sz="2200" b="0" dirty="0">
                <a:solidFill>
                  <a:srgbClr val="1E5260"/>
                </a:solidFill>
              </a:rPr>
              <a:t>Unbearable living </a:t>
            </a:r>
            <a:r>
              <a:rPr lang="en-CA" sz="2200" b="0" dirty="0" smtClean="0">
                <a:solidFill>
                  <a:srgbClr val="1E5260"/>
                </a:solidFill>
              </a:rPr>
              <a:t>conditions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1400" b="0" i="1" dirty="0" smtClean="0">
                <a:solidFill>
                  <a:srgbClr val="1E5260"/>
                </a:solidFill>
              </a:rPr>
              <a:t>“</a:t>
            </a:r>
            <a:r>
              <a:rPr lang="en-US" sz="1400" b="0" i="1" dirty="0">
                <a:solidFill>
                  <a:srgbClr val="1E5260"/>
                </a:solidFill>
              </a:rPr>
              <a:t>At the vaccination clinic, the women would wrap their babies in plastic bags because they don’t have the means to keep the baby dry in a tent where the water seeps from the top</a:t>
            </a:r>
            <a:r>
              <a:rPr lang="en-US" sz="1400" b="0" dirty="0" smtClean="0">
                <a:solidFill>
                  <a:srgbClr val="1E5260"/>
                </a:solidFill>
              </a:rPr>
              <a:t>”</a:t>
            </a:r>
            <a:r>
              <a:rPr lang="en-CA" b="0" dirty="0">
                <a:solidFill>
                  <a:srgbClr val="1E5260"/>
                </a:solidFill>
              </a:rPr>
              <a:t>	</a:t>
            </a:r>
          </a:p>
          <a:p>
            <a:pPr>
              <a:lnSpc>
                <a:spcPct val="150000"/>
              </a:lnSpc>
              <a:buSzPct val="100000"/>
            </a:pPr>
            <a:endParaRPr lang="en-CA" sz="2200" b="0" dirty="0" smtClean="0"/>
          </a:p>
          <a:p>
            <a:pPr>
              <a:lnSpc>
                <a:spcPct val="150000"/>
              </a:lnSpc>
              <a:buSzPct val="100000"/>
            </a:pPr>
            <a:endParaRPr lang="en-CA" sz="2200" b="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CA" sz="22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1E5260"/>
                </a:solidFill>
              </a:rPr>
              <a:t>Refugees in neighboring countries</a:t>
            </a:r>
            <a:endParaRPr lang="en-US" dirty="0">
              <a:solidFill>
                <a:srgbClr val="1E52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838" y="1572295"/>
            <a:ext cx="10160000" cy="4373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100000"/>
            </a:pPr>
            <a:r>
              <a:rPr lang="en-CA" sz="2200" b="0" dirty="0" smtClean="0">
                <a:solidFill>
                  <a:srgbClr val="1E5260"/>
                </a:solidFill>
              </a:rPr>
              <a:t>Psychological and emotional pressure (suicidal thoughts) </a:t>
            </a:r>
            <a:endParaRPr lang="en-CA" sz="2200" b="0" dirty="0">
              <a:solidFill>
                <a:srgbClr val="1E5260"/>
              </a:solidFill>
            </a:endParaRPr>
          </a:p>
          <a:p>
            <a:pPr>
              <a:lnSpc>
                <a:spcPct val="150000"/>
              </a:lnSpc>
              <a:buSzPct val="100000"/>
            </a:pPr>
            <a:r>
              <a:rPr lang="en-CA" sz="2200" b="0" dirty="0" smtClean="0">
                <a:solidFill>
                  <a:srgbClr val="1E5260"/>
                </a:solidFill>
              </a:rPr>
              <a:t>Health deterioration (disease and illness)</a:t>
            </a:r>
          </a:p>
          <a:p>
            <a:pPr>
              <a:lnSpc>
                <a:spcPct val="150000"/>
              </a:lnSpc>
              <a:buSzPct val="100000"/>
            </a:pPr>
            <a:r>
              <a:rPr lang="en-CA" sz="2200" b="0" dirty="0" smtClean="0">
                <a:solidFill>
                  <a:srgbClr val="1E5260"/>
                </a:solidFill>
              </a:rPr>
              <a:t>Domestic violence - as a result of pressures</a:t>
            </a:r>
          </a:p>
          <a:p>
            <a:pPr>
              <a:lnSpc>
                <a:spcPct val="150000"/>
              </a:lnSpc>
              <a:buSzPct val="100000"/>
            </a:pPr>
            <a:r>
              <a:rPr lang="en-CA" sz="2200" b="0" dirty="0" smtClean="0">
                <a:solidFill>
                  <a:srgbClr val="1E5260"/>
                </a:solidFill>
              </a:rPr>
              <a:t>Organized crime in camps – lawlessness</a:t>
            </a:r>
          </a:p>
          <a:p>
            <a:pPr>
              <a:lnSpc>
                <a:spcPct val="150000"/>
              </a:lnSpc>
              <a:buSzPct val="100000"/>
            </a:pPr>
            <a:r>
              <a:rPr lang="en-CA" sz="2200" b="0" dirty="0" smtClean="0">
                <a:solidFill>
                  <a:srgbClr val="1E5260"/>
                </a:solidFill>
              </a:rPr>
              <a:t>Teenage boys recruitment </a:t>
            </a:r>
          </a:p>
          <a:p>
            <a:pPr>
              <a:lnSpc>
                <a:spcPct val="150000"/>
              </a:lnSpc>
              <a:buSzPct val="100000"/>
            </a:pPr>
            <a:endParaRPr lang="en-CA" sz="2200" b="0" dirty="0">
              <a:solidFill>
                <a:srgbClr val="1E52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CA" sz="2200" b="0" dirty="0">
              <a:solidFill>
                <a:srgbClr val="1E52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5891195"/>
            <a:ext cx="833938" cy="8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73" y="0"/>
            <a:ext cx="4525304" cy="6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6806"/>
            <a:ext cx="9379131" cy="152906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E5260"/>
                </a:solidFill>
              </a:rPr>
              <a:t>Newcomer Syrians in Canada</a:t>
            </a:r>
            <a:endParaRPr lang="en-US" dirty="0">
              <a:solidFill>
                <a:srgbClr val="1E52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970" y="1388107"/>
            <a:ext cx="10160000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0" dirty="0" smtClean="0">
                <a:solidFill>
                  <a:srgbClr val="1E5260"/>
                </a:solidFill>
              </a:rPr>
              <a:t>Local </a:t>
            </a:r>
            <a:r>
              <a:rPr lang="en-US" sz="2200" b="0" dirty="0">
                <a:solidFill>
                  <a:srgbClr val="1E5260"/>
                </a:solidFill>
              </a:rPr>
              <a:t>laws </a:t>
            </a:r>
            <a:r>
              <a:rPr lang="en-US" sz="2200" b="0" dirty="0" smtClean="0">
                <a:solidFill>
                  <a:srgbClr val="1E5260"/>
                </a:solidFill>
              </a:rPr>
              <a:t>regarding domestic violence and </a:t>
            </a:r>
            <a:r>
              <a:rPr lang="en-US" sz="2200" b="0" dirty="0">
                <a:solidFill>
                  <a:srgbClr val="1E5260"/>
                </a:solidFill>
              </a:rPr>
              <a:t>resources </a:t>
            </a:r>
            <a:r>
              <a:rPr lang="en-US" sz="2200" b="0" dirty="0" smtClean="0">
                <a:solidFill>
                  <a:srgbClr val="1E5260"/>
                </a:solidFill>
              </a:rPr>
              <a:t>available</a:t>
            </a: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1E5260"/>
                </a:solidFill>
              </a:rPr>
              <a:t>Local customs and laws regarding </a:t>
            </a:r>
            <a:r>
              <a:rPr lang="en-US" sz="2200" dirty="0" smtClean="0">
                <a:solidFill>
                  <a:srgbClr val="1E5260"/>
                </a:solidFill>
              </a:rPr>
              <a:t>parenting</a:t>
            </a:r>
          </a:p>
          <a:p>
            <a:pPr marL="0" indent="0">
              <a:buNone/>
            </a:pPr>
            <a:endParaRPr lang="en-US" sz="2200" b="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0" dirty="0">
                <a:solidFill>
                  <a:srgbClr val="1E5260"/>
                </a:solidFill>
              </a:rPr>
              <a:t>The police is not your </a:t>
            </a:r>
            <a:r>
              <a:rPr lang="en-US" sz="2200" b="0" dirty="0" smtClean="0">
                <a:solidFill>
                  <a:srgbClr val="1E5260"/>
                </a:solidFill>
              </a:rPr>
              <a:t>enemy; the gov’t is not against you</a:t>
            </a:r>
          </a:p>
          <a:p>
            <a:pPr marL="0" indent="0">
              <a:buNone/>
            </a:pPr>
            <a:endParaRPr lang="en-US" sz="2200" b="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0" dirty="0">
                <a:solidFill>
                  <a:srgbClr val="1E5260"/>
                </a:solidFill>
              </a:rPr>
              <a:t>Freedom of </a:t>
            </a:r>
            <a:r>
              <a:rPr lang="en-US" sz="2200" b="0" dirty="0" smtClean="0">
                <a:solidFill>
                  <a:srgbClr val="1E5260"/>
                </a:solidFill>
              </a:rPr>
              <a:t>speech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6806"/>
            <a:ext cx="9379131" cy="152906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E5260"/>
                </a:solidFill>
              </a:rPr>
              <a:t>Newcomer Syrians in Canada</a:t>
            </a:r>
            <a:endParaRPr lang="en-US" dirty="0">
              <a:solidFill>
                <a:srgbClr val="1E52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970" y="1388106"/>
            <a:ext cx="10160000" cy="4373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b="0" dirty="0" smtClean="0">
                <a:solidFill>
                  <a:srgbClr val="1E5260"/>
                </a:solidFill>
              </a:rPr>
              <a:t>Relations between men and women</a:t>
            </a: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0" dirty="0" smtClean="0">
                <a:solidFill>
                  <a:srgbClr val="1E5260"/>
                </a:solidFill>
              </a:rPr>
              <a:t>Workplace culture differences (greetings, emails, voicemails</a:t>
            </a:r>
            <a:r>
              <a:rPr lang="en-US" sz="2200" dirty="0" smtClean="0">
                <a:solidFill>
                  <a:srgbClr val="1E5260"/>
                </a:solidFill>
              </a:rPr>
              <a:t>)</a:t>
            </a: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0" dirty="0" smtClean="0">
                <a:solidFill>
                  <a:srgbClr val="1E5260"/>
                </a:solidFill>
              </a:rPr>
              <a:t>Healthcare processes and referral systems </a:t>
            </a: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1E5260"/>
                </a:solidFill>
              </a:rPr>
              <a:t>Methods of obtaining employment</a:t>
            </a:r>
          </a:p>
          <a:p>
            <a:pPr marL="0" indent="0">
              <a:buNone/>
            </a:pPr>
            <a:endParaRPr lang="en-US" sz="220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0" dirty="0" smtClean="0">
                <a:solidFill>
                  <a:srgbClr val="1E5260"/>
                </a:solidFill>
              </a:rPr>
              <a:t>Transportation systems</a:t>
            </a: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1E5260"/>
                </a:solidFill>
              </a:rPr>
              <a:t>Education systems</a:t>
            </a:r>
            <a:endParaRPr lang="en-US" sz="2200" b="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6806"/>
            <a:ext cx="9379131" cy="152906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E5260"/>
                </a:solidFill>
              </a:rPr>
              <a:t>Newcomer Syrians in Canada</a:t>
            </a:r>
            <a:endParaRPr lang="en-US" dirty="0">
              <a:solidFill>
                <a:srgbClr val="1E52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970" y="1388106"/>
            <a:ext cx="10160000" cy="4373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rgbClr val="1E5260"/>
                </a:solidFill>
              </a:rPr>
              <a:t>Perception </a:t>
            </a:r>
            <a:r>
              <a:rPr lang="en-US" sz="2200" b="0" dirty="0" smtClean="0">
                <a:solidFill>
                  <a:srgbClr val="1E5260"/>
                </a:solidFill>
              </a:rPr>
              <a:t>of time (punctuality)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0" dirty="0" smtClean="0">
                <a:solidFill>
                  <a:srgbClr val="1E5260"/>
                </a:solidFill>
              </a:rPr>
              <a:t>Canadian politeness (please and thank you)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0" dirty="0" smtClean="0">
                <a:solidFill>
                  <a:srgbClr val="1E5260"/>
                </a:solidFill>
              </a:rPr>
              <a:t>Status, age, and gender do not affect who is served first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b="0" dirty="0" smtClean="0">
                <a:solidFill>
                  <a:srgbClr val="1E5260"/>
                </a:solidFill>
              </a:rPr>
              <a:t>Speaking in your first language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1E5260"/>
                </a:solidFill>
              </a:rPr>
              <a:t>Home orientation (stove, fire alarm)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1E5260"/>
                </a:solidFill>
              </a:rPr>
              <a:t>Communication style (direct vs indirect, doing vs being, oral vs literate)</a:t>
            </a: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5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>
                <a:solidFill>
                  <a:srgbClr val="1E5260"/>
                </a:solidFill>
              </a:rPr>
              <a:t>Generalized Differences in Culture</a:t>
            </a: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2518"/>
            <a:ext cx="12192000" cy="385482"/>
          </a:xfrm>
          <a:prstGeom prst="rect">
            <a:avLst/>
          </a:prstGeom>
          <a:solidFill>
            <a:srgbClr val="276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6" y="6016698"/>
            <a:ext cx="833938" cy="83823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65992" y="1492124"/>
          <a:ext cx="7976524" cy="456265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988262"/>
                <a:gridCol w="3988262"/>
              </a:tblGrid>
              <a:tr h="5470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Canada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Syria</a:t>
                      </a:r>
                      <a:endParaRPr lang="en-US" sz="2400" dirty="0"/>
                    </a:p>
                  </a:txBody>
                  <a:tcPr/>
                </a:tc>
              </a:tr>
              <a:tr h="547083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Individualist and Independent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Collectivist and Dependent on Group</a:t>
                      </a:r>
                      <a:endParaRPr lang="en-US" dirty="0"/>
                    </a:p>
                  </a:txBody>
                  <a:tcPr/>
                </a:tc>
              </a:tr>
              <a:tr h="547083">
                <a:tc>
                  <a:txBody>
                    <a:bodyPr/>
                    <a:lstStyle/>
                    <a:p>
                      <a:r>
                        <a:rPr lang="en-US" dirty="0" smtClean="0"/>
                        <a:t>Equality: teamwork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Hierarchical:</a:t>
                      </a:r>
                      <a:r>
                        <a:rPr lang="en-US" baseline="0" dirty="0" smtClean="0"/>
                        <a:t> boss is authority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547083">
                <a:tc>
                  <a:txBody>
                    <a:bodyPr/>
                    <a:lstStyle/>
                    <a:p>
                      <a:r>
                        <a:rPr lang="en-US" dirty="0" smtClean="0"/>
                        <a:t>Task Oriented: Business 1</a:t>
                      </a:r>
                      <a:r>
                        <a:rPr lang="en-US" baseline="30000" dirty="0" smtClean="0"/>
                        <a:t>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Relationship Oriented: Friendship 1</a:t>
                      </a:r>
                      <a:r>
                        <a:rPr lang="en-US" baseline="30000" dirty="0" smtClean="0"/>
                        <a:t>st</a:t>
                      </a:r>
                      <a:endParaRPr lang="en-US" dirty="0"/>
                    </a:p>
                  </a:txBody>
                  <a:tcPr/>
                </a:tc>
              </a:tr>
              <a:tr h="547083"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Structured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Flexible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</a:tr>
              <a:tr h="547083">
                <a:tc>
                  <a:txBody>
                    <a:bodyPr/>
                    <a:lstStyle/>
                    <a:p>
                      <a:r>
                        <a:rPr lang="en-US" dirty="0" smtClean="0"/>
                        <a:t>Direct Communication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Diplomatic Communication Style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547083">
                <a:tc>
                  <a:txBody>
                    <a:bodyPr/>
                    <a:lstStyle/>
                    <a:p>
                      <a:r>
                        <a:rPr lang="en-US" dirty="0" smtClean="0"/>
                        <a:t>Written</a:t>
                      </a:r>
                      <a:r>
                        <a:rPr lang="en-US" baseline="0" dirty="0" smtClean="0"/>
                        <a:t>-word Culture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Spoken-word</a:t>
                      </a:r>
                      <a:r>
                        <a:rPr lang="en-US" baseline="0" dirty="0" smtClean="0"/>
                        <a:t> Culture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547083">
                <a:tc>
                  <a:txBody>
                    <a:bodyPr/>
                    <a:lstStyle/>
                    <a:p>
                      <a:r>
                        <a:rPr lang="en-US" dirty="0" smtClean="0"/>
                        <a:t>Gender</a:t>
                      </a:r>
                      <a:r>
                        <a:rPr lang="en-US" baseline="0" dirty="0" smtClean="0"/>
                        <a:t> Equity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Gender</a:t>
                      </a:r>
                      <a:r>
                        <a:rPr lang="en-US" baseline="0" dirty="0" smtClean="0"/>
                        <a:t> Division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6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50" y="76734"/>
            <a:ext cx="8309745" cy="6232309"/>
          </a:xfrm>
        </p:spPr>
      </p:pic>
    </p:spTree>
    <p:extLst>
      <p:ext uri="{BB962C8B-B14F-4D97-AF65-F5344CB8AC3E}">
        <p14:creationId xmlns:p14="http://schemas.microsoft.com/office/powerpoint/2010/main" val="32672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6806"/>
            <a:ext cx="9379131" cy="152906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E5260"/>
                </a:solidFill>
              </a:rPr>
              <a:t>Recommendations</a:t>
            </a:r>
            <a:endParaRPr lang="en-US" dirty="0">
              <a:solidFill>
                <a:srgbClr val="1E52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970" y="1388106"/>
            <a:ext cx="10160000" cy="43043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u="sng" dirty="0" smtClean="0">
                <a:solidFill>
                  <a:srgbClr val="1E5260"/>
                </a:solidFill>
              </a:rPr>
              <a:t>General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1E5260"/>
                </a:solidFill>
              </a:rPr>
              <a:t>Understand cultural background of family (behaviors, customs, norms)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1E5260"/>
                </a:solidFill>
              </a:rPr>
              <a:t>Learn your role in family’s life</a:t>
            </a:r>
          </a:p>
          <a:p>
            <a:pPr marL="0" indent="0">
              <a:buNone/>
            </a:pPr>
            <a:endParaRPr lang="en-US" sz="220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1E5260"/>
                </a:solidFill>
              </a:rPr>
              <a:t>Respect confidentiality and privacy (information sharing)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1E5260"/>
                </a:solidFill>
              </a:rPr>
              <a:t>Address all members of family regardless of gender, age 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1E5260"/>
                </a:solidFill>
              </a:rPr>
              <a:t>Explain concepts and roles, use simple </a:t>
            </a:r>
            <a:r>
              <a:rPr lang="en-US" sz="2200" dirty="0" smtClean="0">
                <a:solidFill>
                  <a:srgbClr val="1E5260"/>
                </a:solidFill>
              </a:rPr>
              <a:t>language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1E5260"/>
                </a:solidFill>
              </a:rPr>
              <a:t>Empower, do not create dependency </a:t>
            </a: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b="0" dirty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b="0" dirty="0" smtClean="0">
              <a:solidFill>
                <a:srgbClr val="1E5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6806"/>
            <a:ext cx="9379131" cy="152906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E5260"/>
                </a:solidFill>
              </a:rPr>
              <a:t>Recommendations</a:t>
            </a:r>
            <a:endParaRPr lang="en-US" dirty="0">
              <a:solidFill>
                <a:srgbClr val="1E52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970" y="1388106"/>
            <a:ext cx="10160000" cy="33770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b="1" u="sng" dirty="0" smtClean="0">
                <a:solidFill>
                  <a:srgbClr val="1E5260"/>
                </a:solidFill>
              </a:rPr>
              <a:t>Upon Arrival</a:t>
            </a:r>
            <a:endParaRPr lang="en-US" sz="2200" b="1" u="sng" dirty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1E5260"/>
                </a:solidFill>
              </a:rPr>
              <a:t>Do not hug opposite gender upon meeting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1E5260"/>
                </a:solidFill>
              </a:rPr>
              <a:t>Do not show up at family’s home unannounced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1E5260"/>
                </a:solidFill>
              </a:rPr>
              <a:t>Give </a:t>
            </a:r>
            <a:r>
              <a:rPr lang="en-US" sz="2200" dirty="0" smtClean="0">
                <a:solidFill>
                  <a:srgbClr val="1E5260"/>
                </a:solidFill>
              </a:rPr>
              <a:t>family </a:t>
            </a:r>
            <a:r>
              <a:rPr lang="en-US" sz="2200" dirty="0">
                <a:solidFill>
                  <a:srgbClr val="1E5260"/>
                </a:solidFill>
              </a:rPr>
              <a:t>space </a:t>
            </a:r>
            <a:r>
              <a:rPr lang="en-US" sz="2200" dirty="0" smtClean="0">
                <a:solidFill>
                  <a:srgbClr val="1E5260"/>
                </a:solidFill>
              </a:rPr>
              <a:t>the day </a:t>
            </a:r>
            <a:r>
              <a:rPr lang="en-US" sz="2200" dirty="0">
                <a:solidFill>
                  <a:srgbClr val="1E5260"/>
                </a:solidFill>
              </a:rPr>
              <a:t>of arrival</a:t>
            </a: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1E5260"/>
                </a:solidFill>
              </a:rPr>
              <a:t>Do not rush </a:t>
            </a:r>
            <a:r>
              <a:rPr lang="en-US" sz="2200" dirty="0" smtClean="0">
                <a:solidFill>
                  <a:srgbClr val="1E5260"/>
                </a:solidFill>
              </a:rPr>
              <a:t>non-urgent settlement- related appointments</a:t>
            </a: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1E526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1E5260"/>
                </a:solidFill>
              </a:rPr>
              <a:t>Do not rush </a:t>
            </a:r>
            <a:r>
              <a:rPr lang="en-US" sz="2200" dirty="0" smtClean="0">
                <a:solidFill>
                  <a:srgbClr val="1E5260"/>
                </a:solidFill>
              </a:rPr>
              <a:t>employment</a:t>
            </a:r>
            <a:endParaRPr lang="en-US" sz="2200" dirty="0">
              <a:solidFill>
                <a:srgbClr val="1E526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12902" y="4391693"/>
            <a:ext cx="4521278" cy="2247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When in doubt:</a:t>
            </a:r>
            <a: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JUST ASK!</a:t>
            </a:r>
          </a:p>
        </p:txBody>
      </p:sp>
    </p:spTree>
    <p:extLst>
      <p:ext uri="{BB962C8B-B14F-4D97-AF65-F5344CB8AC3E}">
        <p14:creationId xmlns:p14="http://schemas.microsoft.com/office/powerpoint/2010/main" val="22949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3517433"/>
          </a:xfrm>
        </p:spPr>
        <p:txBody>
          <a:bodyPr/>
          <a:lstStyle/>
          <a:p>
            <a:r>
              <a:rPr lang="en-CA" dirty="0" smtClean="0"/>
              <a:t>Thank you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903694"/>
            <a:ext cx="10972800" cy="1222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dirty="0"/>
              <a:t>a</a:t>
            </a:r>
            <a:r>
              <a:rPr lang="en-CA" sz="5400" dirty="0" smtClean="0"/>
              <a:t>rabcommunitycentre.com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1335819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4665</TotalTime>
  <Words>1362</Words>
  <Application>Microsoft Office PowerPoint</Application>
  <PresentationFormat>Custom</PresentationFormat>
  <Paragraphs>320</Paragraphs>
  <Slides>92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Challenges and Recommendations: Syrian Refugee Resettlement</vt:lpstr>
      <vt:lpstr>Topics</vt:lpstr>
      <vt:lpstr>PowerPoint Presentation</vt:lpstr>
      <vt:lpstr>What we do: ACCT Settlement &amp; Community Agency:</vt:lpstr>
      <vt:lpstr>What is Culture?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Syria: Demographics </vt:lpstr>
      <vt:lpstr>Syria: Ethnic Composition</vt:lpstr>
      <vt:lpstr>Syria: Religious Composition</vt:lpstr>
      <vt:lpstr>Syria: Economy</vt:lpstr>
      <vt:lpstr>Syria: Sectors of Economy</vt:lpstr>
      <vt:lpstr>Syria: Economic Freedom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Syria: Freedom of Speech </vt:lpstr>
      <vt:lpstr>Syria: Democracy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Syria: Education</vt:lpstr>
      <vt:lpstr>PowerPoint Presentation</vt:lpstr>
      <vt:lpstr>PowerPoint Presentation</vt:lpstr>
      <vt:lpstr>PowerPoint Presentation</vt:lpstr>
      <vt:lpstr>Syria: Society</vt:lpstr>
      <vt:lpstr>PowerPoint Presentation</vt:lpstr>
      <vt:lpstr>Syria: Society</vt:lpstr>
      <vt:lpstr>PowerPoint Presentation</vt:lpstr>
      <vt:lpstr>PowerPoint Presentation</vt:lpstr>
      <vt:lpstr>PowerPoint Presentation</vt:lpstr>
      <vt:lpstr>PowerPoint Presentation</vt:lpstr>
      <vt:lpstr>Syria: Parenting</vt:lpstr>
      <vt:lpstr>Syria: Food Etiquette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Syria: Health Care System and Beliefs</vt:lpstr>
      <vt:lpstr>Refugees in Neighboring Countries</vt:lpstr>
      <vt:lpstr>Where are the Syrians now?</vt:lpstr>
      <vt:lpstr>Where are the Syrians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Refugees in neighboring countries</vt:lpstr>
      <vt:lpstr>Refugees in neighboring countries</vt:lpstr>
      <vt:lpstr>Refugees in neighboring countries</vt:lpstr>
      <vt:lpstr>PowerPoint Presentation</vt:lpstr>
      <vt:lpstr>Newcomer Syrians in Canada</vt:lpstr>
      <vt:lpstr>Newcomer Syrians in Canada</vt:lpstr>
      <vt:lpstr>Newcomer Syrians in Canada</vt:lpstr>
      <vt:lpstr>Generalized Differences in Culture</vt:lpstr>
      <vt:lpstr>Recommendations</vt:lpstr>
      <vt:lpstr>Recommendations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MT. SINAI PPT</dc:title>
  <dc:creator>Microsoft Office User</dc:creator>
  <cp:lastModifiedBy>Yasmeen Tian</cp:lastModifiedBy>
  <cp:revision>175</cp:revision>
  <dcterms:created xsi:type="dcterms:W3CDTF">2016-01-11T00:44:34Z</dcterms:created>
  <dcterms:modified xsi:type="dcterms:W3CDTF">2016-04-05T15:10:08Z</dcterms:modified>
</cp:coreProperties>
</file>