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38"/>
  </p:handoutMasterIdLst>
  <p:sldIdLst>
    <p:sldId id="316" r:id="rId2"/>
    <p:sldId id="327" r:id="rId3"/>
    <p:sldId id="329" r:id="rId4"/>
    <p:sldId id="328" r:id="rId5"/>
    <p:sldId id="330" r:id="rId6"/>
    <p:sldId id="331" r:id="rId7"/>
    <p:sldId id="334" r:id="rId8"/>
    <p:sldId id="332" r:id="rId9"/>
    <p:sldId id="335" r:id="rId10"/>
    <p:sldId id="319" r:id="rId11"/>
    <p:sldId id="336" r:id="rId12"/>
    <p:sldId id="310" r:id="rId13"/>
    <p:sldId id="318" r:id="rId14"/>
    <p:sldId id="333" r:id="rId15"/>
    <p:sldId id="314" r:id="rId16"/>
    <p:sldId id="345" r:id="rId17"/>
    <p:sldId id="346" r:id="rId18"/>
    <p:sldId id="347" r:id="rId19"/>
    <p:sldId id="321" r:id="rId20"/>
    <p:sldId id="322" r:id="rId21"/>
    <p:sldId id="326" r:id="rId22"/>
    <p:sldId id="320" r:id="rId23"/>
    <p:sldId id="350" r:id="rId24"/>
    <p:sldId id="325" r:id="rId25"/>
    <p:sldId id="323" r:id="rId26"/>
    <p:sldId id="324" r:id="rId27"/>
    <p:sldId id="344" r:id="rId28"/>
    <p:sldId id="300" r:id="rId29"/>
    <p:sldId id="299" r:id="rId30"/>
    <p:sldId id="349" r:id="rId31"/>
    <p:sldId id="348" r:id="rId32"/>
    <p:sldId id="306" r:id="rId33"/>
    <p:sldId id="305" r:id="rId34"/>
    <p:sldId id="341" r:id="rId35"/>
    <p:sldId id="351" r:id="rId36"/>
    <p:sldId id="33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A7444-AA1A-496C-8CAF-AF3A6397D197}" type="datetimeFigureOut">
              <a:rPr lang="en-US" smtClean="0"/>
              <a:pPr/>
              <a:t>3/4/2019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07DABA-47CE-4330-883E-1962D1B02CB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C951F9B-EB87-4399-A441-246F72DD0998}" type="datetimeFigureOut">
              <a:rPr lang="en-US" smtClean="0"/>
              <a:pPr/>
              <a:t>3/4/2019</a:t>
            </a:fld>
            <a:endParaRPr lang="en-CA"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CA"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B4556F8-07C0-46F3-84F5-2D966CC83419}" type="slidenum">
              <a:rPr lang="en-CA" smtClean="0"/>
              <a:pPr/>
              <a:t>‹#›</a:t>
            </a:fld>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951F9B-EB87-4399-A441-246F72DD0998}" type="datetimeFigureOut">
              <a:rPr lang="en-US" smtClean="0"/>
              <a:pPr/>
              <a:t>3/4/2019</a:t>
            </a:fld>
            <a:endParaRPr lang="en-CA" dirty="0"/>
          </a:p>
        </p:txBody>
      </p:sp>
      <p:sp>
        <p:nvSpPr>
          <p:cNvPr id="5" name="Footer Placeholder 4"/>
          <p:cNvSpPr>
            <a:spLocks noGrp="1"/>
          </p:cNvSpPr>
          <p:nvPr>
            <p:ph type="ftr" sz="quarter" idx="11"/>
          </p:nvPr>
        </p:nvSpPr>
        <p:spPr/>
        <p:txBody>
          <a:bodyPr/>
          <a:lstStyle>
            <a:extLst/>
          </a:lstStyle>
          <a:p>
            <a:endParaRPr lang="en-CA" dirty="0"/>
          </a:p>
        </p:txBody>
      </p:sp>
      <p:sp>
        <p:nvSpPr>
          <p:cNvPr id="6" name="Slide Number Placeholder 5"/>
          <p:cNvSpPr>
            <a:spLocks noGrp="1"/>
          </p:cNvSpPr>
          <p:nvPr>
            <p:ph type="sldNum" sz="quarter" idx="12"/>
          </p:nvPr>
        </p:nvSpPr>
        <p:spPr/>
        <p:txBody>
          <a:bodyPr/>
          <a:lstStyle>
            <a:extLst/>
          </a:lstStyle>
          <a:p>
            <a:fld id="{DB4556F8-07C0-46F3-84F5-2D966CC83419}"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C951F9B-EB87-4399-A441-246F72DD0998}" type="datetimeFigureOut">
              <a:rPr lang="en-US" smtClean="0"/>
              <a:pPr/>
              <a:t>3/4/2019</a:t>
            </a:fld>
            <a:endParaRPr lang="en-CA"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CA"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B4556F8-07C0-46F3-84F5-2D966CC83419}"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951F9B-EB87-4399-A441-246F72DD0998}" type="datetimeFigureOut">
              <a:rPr lang="en-US" smtClean="0"/>
              <a:pPr/>
              <a:t>3/4/2019</a:t>
            </a:fld>
            <a:endParaRPr lang="en-CA" dirty="0"/>
          </a:p>
        </p:txBody>
      </p:sp>
      <p:sp>
        <p:nvSpPr>
          <p:cNvPr id="5" name="Footer Placeholder 4"/>
          <p:cNvSpPr>
            <a:spLocks noGrp="1"/>
          </p:cNvSpPr>
          <p:nvPr>
            <p:ph type="ftr" sz="quarter" idx="11"/>
          </p:nvPr>
        </p:nvSpPr>
        <p:spPr/>
        <p:txBody>
          <a:bodyPr/>
          <a:lstStyle>
            <a:extLst/>
          </a:lstStyle>
          <a:p>
            <a:endParaRPr lang="en-CA" dirty="0"/>
          </a:p>
        </p:txBody>
      </p:sp>
      <p:sp>
        <p:nvSpPr>
          <p:cNvPr id="6" name="Slide Number Placeholder 5"/>
          <p:cNvSpPr>
            <a:spLocks noGrp="1"/>
          </p:cNvSpPr>
          <p:nvPr>
            <p:ph type="sldNum" sz="quarter" idx="12"/>
          </p:nvPr>
        </p:nvSpPr>
        <p:spPr/>
        <p:txBody>
          <a:bodyPr/>
          <a:lstStyle>
            <a:extLst/>
          </a:lstStyle>
          <a:p>
            <a:fld id="{DB4556F8-07C0-46F3-84F5-2D966CC83419}"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C951F9B-EB87-4399-A441-246F72DD0998}" type="datetimeFigureOut">
              <a:rPr lang="en-US" smtClean="0"/>
              <a:pPr/>
              <a:t>3/4/2019</a:t>
            </a:fld>
            <a:endParaRPr lang="en-CA"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CA"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DB4556F8-07C0-46F3-84F5-2D966CC83419}" type="slidenum">
              <a:rPr lang="en-CA" smtClean="0"/>
              <a:pPr/>
              <a:t>‹#›</a:t>
            </a:fld>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951F9B-EB87-4399-A441-246F72DD0998}" type="datetimeFigureOut">
              <a:rPr lang="en-US" smtClean="0"/>
              <a:pPr/>
              <a:t>3/4/2019</a:t>
            </a:fld>
            <a:endParaRPr lang="en-CA" dirty="0"/>
          </a:p>
        </p:txBody>
      </p:sp>
      <p:sp>
        <p:nvSpPr>
          <p:cNvPr id="6" name="Footer Placeholder 5"/>
          <p:cNvSpPr>
            <a:spLocks noGrp="1"/>
          </p:cNvSpPr>
          <p:nvPr>
            <p:ph type="ftr" sz="quarter" idx="11"/>
          </p:nvPr>
        </p:nvSpPr>
        <p:spPr/>
        <p:txBody>
          <a:bodyPr/>
          <a:lstStyle>
            <a:extLst/>
          </a:lstStyle>
          <a:p>
            <a:endParaRPr lang="en-CA" dirty="0"/>
          </a:p>
        </p:txBody>
      </p:sp>
      <p:sp>
        <p:nvSpPr>
          <p:cNvPr id="7" name="Slide Number Placeholder 6"/>
          <p:cNvSpPr>
            <a:spLocks noGrp="1"/>
          </p:cNvSpPr>
          <p:nvPr>
            <p:ph type="sldNum" sz="quarter" idx="12"/>
          </p:nvPr>
        </p:nvSpPr>
        <p:spPr/>
        <p:txBody>
          <a:bodyPr/>
          <a:lstStyle>
            <a:extLst/>
          </a:lstStyle>
          <a:p>
            <a:fld id="{DB4556F8-07C0-46F3-84F5-2D966CC83419}"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951F9B-EB87-4399-A441-246F72DD0998}" type="datetimeFigureOut">
              <a:rPr lang="en-US" smtClean="0"/>
              <a:pPr/>
              <a:t>3/4/2019</a:t>
            </a:fld>
            <a:endParaRPr lang="en-CA" dirty="0"/>
          </a:p>
        </p:txBody>
      </p:sp>
      <p:sp>
        <p:nvSpPr>
          <p:cNvPr id="8" name="Footer Placeholder 7"/>
          <p:cNvSpPr>
            <a:spLocks noGrp="1"/>
          </p:cNvSpPr>
          <p:nvPr>
            <p:ph type="ftr" sz="quarter" idx="11"/>
          </p:nvPr>
        </p:nvSpPr>
        <p:spPr/>
        <p:txBody>
          <a:bodyPr/>
          <a:lstStyle>
            <a:extLst/>
          </a:lstStyle>
          <a:p>
            <a:endParaRPr lang="en-CA" dirty="0"/>
          </a:p>
        </p:txBody>
      </p:sp>
      <p:sp>
        <p:nvSpPr>
          <p:cNvPr id="9" name="Slide Number Placeholder 8"/>
          <p:cNvSpPr>
            <a:spLocks noGrp="1"/>
          </p:cNvSpPr>
          <p:nvPr>
            <p:ph type="sldNum" sz="quarter" idx="12"/>
          </p:nvPr>
        </p:nvSpPr>
        <p:spPr/>
        <p:txBody>
          <a:bodyPr/>
          <a:lstStyle>
            <a:extLst/>
          </a:lstStyle>
          <a:p>
            <a:fld id="{DB4556F8-07C0-46F3-84F5-2D966CC83419}"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951F9B-EB87-4399-A441-246F72DD0998}" type="datetimeFigureOut">
              <a:rPr lang="en-US" smtClean="0"/>
              <a:pPr/>
              <a:t>3/4/2019</a:t>
            </a:fld>
            <a:endParaRPr lang="en-CA" dirty="0"/>
          </a:p>
        </p:txBody>
      </p:sp>
      <p:sp>
        <p:nvSpPr>
          <p:cNvPr id="4" name="Footer Placeholder 3"/>
          <p:cNvSpPr>
            <a:spLocks noGrp="1"/>
          </p:cNvSpPr>
          <p:nvPr>
            <p:ph type="ftr" sz="quarter" idx="11"/>
          </p:nvPr>
        </p:nvSpPr>
        <p:spPr/>
        <p:txBody>
          <a:bodyPr/>
          <a:lstStyle>
            <a:extLst/>
          </a:lstStyle>
          <a:p>
            <a:endParaRPr lang="en-CA" dirty="0"/>
          </a:p>
        </p:txBody>
      </p:sp>
      <p:sp>
        <p:nvSpPr>
          <p:cNvPr id="5" name="Slide Number Placeholder 4"/>
          <p:cNvSpPr>
            <a:spLocks noGrp="1"/>
          </p:cNvSpPr>
          <p:nvPr>
            <p:ph type="sldNum" sz="quarter" idx="12"/>
          </p:nvPr>
        </p:nvSpPr>
        <p:spPr/>
        <p:txBody>
          <a:bodyPr/>
          <a:lstStyle>
            <a:extLst/>
          </a:lstStyle>
          <a:p>
            <a:fld id="{DB4556F8-07C0-46F3-84F5-2D966CC83419}"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C951F9B-EB87-4399-A441-246F72DD0998}" type="datetimeFigureOut">
              <a:rPr lang="en-US" smtClean="0"/>
              <a:pPr/>
              <a:t>3/4/2019</a:t>
            </a:fld>
            <a:endParaRPr lang="en-CA"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CA" dirty="0"/>
          </a:p>
        </p:txBody>
      </p:sp>
      <p:sp>
        <p:nvSpPr>
          <p:cNvPr id="4" name="Slide Number Placeholder 3"/>
          <p:cNvSpPr>
            <a:spLocks noGrp="1"/>
          </p:cNvSpPr>
          <p:nvPr>
            <p:ph type="sldNum" sz="quarter" idx="12"/>
          </p:nvPr>
        </p:nvSpPr>
        <p:spPr/>
        <p:txBody>
          <a:bodyPr/>
          <a:lstStyle>
            <a:extLst/>
          </a:lstStyle>
          <a:p>
            <a:fld id="{DB4556F8-07C0-46F3-84F5-2D966CC83419}"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951F9B-EB87-4399-A441-246F72DD0998}" type="datetimeFigureOut">
              <a:rPr lang="en-US" smtClean="0"/>
              <a:pPr/>
              <a:t>3/4/2019</a:t>
            </a:fld>
            <a:endParaRPr lang="en-CA" dirty="0"/>
          </a:p>
        </p:txBody>
      </p:sp>
      <p:sp>
        <p:nvSpPr>
          <p:cNvPr id="6" name="Footer Placeholder 5"/>
          <p:cNvSpPr>
            <a:spLocks noGrp="1"/>
          </p:cNvSpPr>
          <p:nvPr>
            <p:ph type="ftr" sz="quarter" idx="11"/>
          </p:nvPr>
        </p:nvSpPr>
        <p:spPr/>
        <p:txBody>
          <a:bodyPr/>
          <a:lstStyle>
            <a:extLst/>
          </a:lstStyle>
          <a:p>
            <a:endParaRPr lang="en-CA" dirty="0"/>
          </a:p>
        </p:txBody>
      </p:sp>
      <p:sp>
        <p:nvSpPr>
          <p:cNvPr id="7" name="Slide Number Placeholder 6"/>
          <p:cNvSpPr>
            <a:spLocks noGrp="1"/>
          </p:cNvSpPr>
          <p:nvPr>
            <p:ph type="sldNum" sz="quarter" idx="12"/>
          </p:nvPr>
        </p:nvSpPr>
        <p:spPr/>
        <p:txBody>
          <a:bodyPr/>
          <a:lstStyle>
            <a:extLst/>
          </a:lstStyle>
          <a:p>
            <a:fld id="{DB4556F8-07C0-46F3-84F5-2D966CC83419}"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C951F9B-EB87-4399-A441-246F72DD0998}" type="datetimeFigureOut">
              <a:rPr lang="en-US" smtClean="0"/>
              <a:pPr/>
              <a:t>3/4/2019</a:t>
            </a:fld>
            <a:endParaRPr lang="en-CA" dirty="0"/>
          </a:p>
        </p:txBody>
      </p:sp>
      <p:sp>
        <p:nvSpPr>
          <p:cNvPr id="6" name="Footer Placeholder 5"/>
          <p:cNvSpPr>
            <a:spLocks noGrp="1"/>
          </p:cNvSpPr>
          <p:nvPr>
            <p:ph type="ftr" sz="quarter" idx="11"/>
          </p:nvPr>
        </p:nvSpPr>
        <p:spPr/>
        <p:txBody>
          <a:bodyPr/>
          <a:lstStyle>
            <a:extLst/>
          </a:lstStyle>
          <a:p>
            <a:endParaRPr lang="en-CA" dirty="0"/>
          </a:p>
        </p:txBody>
      </p:sp>
      <p:sp>
        <p:nvSpPr>
          <p:cNvPr id="7" name="Slide Number Placeholder 6"/>
          <p:cNvSpPr>
            <a:spLocks noGrp="1"/>
          </p:cNvSpPr>
          <p:nvPr>
            <p:ph type="sldNum" sz="quarter" idx="12"/>
          </p:nvPr>
        </p:nvSpPr>
        <p:spPr/>
        <p:txBody>
          <a:bodyPr/>
          <a:lstStyle>
            <a:extLst/>
          </a:lstStyle>
          <a:p>
            <a:fld id="{DB4556F8-07C0-46F3-84F5-2D966CC83419}" type="slidenum">
              <a:rPr lang="en-CA" smtClean="0"/>
              <a:pPr/>
              <a:t>‹#›</a:t>
            </a:fld>
            <a:endParaRPr lang="en-CA"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C951F9B-EB87-4399-A441-246F72DD0998}" type="datetimeFigureOut">
              <a:rPr lang="en-US" smtClean="0"/>
              <a:pPr/>
              <a:t>3/4/2019</a:t>
            </a:fld>
            <a:endParaRPr lang="en-CA"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CA"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B4556F8-07C0-46F3-84F5-2D966CC83419}"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jobbank.gc.ca/essentialskillsresults/27" TargetMode="External"/><Relationship Id="rId2" Type="http://schemas.openxmlformats.org/officeDocument/2006/relationships/hyperlink" Target="http://skillscompetencescanada.com/en/" TargetMode="External"/><Relationship Id="rId1" Type="http://schemas.openxmlformats.org/officeDocument/2006/relationships/slideLayout" Target="../slideLayouts/slideLayout2.xml"/><Relationship Id="rId4" Type="http://schemas.openxmlformats.org/officeDocument/2006/relationships/hyperlink" Target="http://www.hrsdc.gc.ca/eng/jobs/les/index.s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sz="5400" dirty="0" smtClean="0"/>
              <a:t>Welcome All</a:t>
            </a:r>
            <a:r>
              <a:rPr lang="en-CA" dirty="0" smtClean="0"/>
              <a:t/>
            </a:r>
            <a:br>
              <a:rPr lang="en-CA" dirty="0" smtClean="0"/>
            </a:br>
            <a:endParaRPr lang="en-CA" dirty="0"/>
          </a:p>
        </p:txBody>
      </p:sp>
      <p:sp>
        <p:nvSpPr>
          <p:cNvPr id="5" name="Subtitle 4"/>
          <p:cNvSpPr>
            <a:spLocks noGrp="1"/>
          </p:cNvSpPr>
          <p:nvPr>
            <p:ph type="subTitle" idx="1"/>
          </p:nvPr>
        </p:nvSpPr>
        <p:spPr>
          <a:xfrm>
            <a:off x="3354442" y="3539864"/>
            <a:ext cx="5114778" cy="3318136"/>
          </a:xfrm>
        </p:spPr>
        <p:txBody>
          <a:bodyPr>
            <a:normAutofit/>
          </a:bodyPr>
          <a:lstStyle/>
          <a:p>
            <a:pPr algn="ctr"/>
            <a:r>
              <a:rPr lang="en-US" sz="8000" dirty="0" smtClean="0">
                <a:sym typeface="Wingdings" pitchFamily="2" charset="2"/>
              </a:rPr>
              <a:t></a:t>
            </a:r>
            <a:endParaRPr lang="en-US" sz="80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7239000" cy="1143000"/>
          </a:xfrm>
        </p:spPr>
        <p:txBody>
          <a:bodyPr>
            <a:normAutofit/>
          </a:bodyPr>
          <a:lstStyle/>
          <a:p>
            <a:r>
              <a:rPr lang="en-CA" sz="3600" cap="none" dirty="0" smtClean="0">
                <a:solidFill>
                  <a:srgbClr val="002060"/>
                </a:solidFill>
              </a:rPr>
              <a:t>Concept of career for many newcomers</a:t>
            </a:r>
            <a:endParaRPr lang="en-CA" sz="3600" cap="none" dirty="0">
              <a:solidFill>
                <a:srgbClr val="002060"/>
              </a:solidFill>
            </a:endParaRPr>
          </a:p>
        </p:txBody>
      </p:sp>
      <p:sp>
        <p:nvSpPr>
          <p:cNvPr id="3" name="Content Placeholder 2"/>
          <p:cNvSpPr>
            <a:spLocks noGrp="1"/>
          </p:cNvSpPr>
          <p:nvPr>
            <p:ph idx="1"/>
          </p:nvPr>
        </p:nvSpPr>
        <p:spPr>
          <a:xfrm>
            <a:off x="457200" y="1609416"/>
            <a:ext cx="7499176" cy="4846320"/>
          </a:xfrm>
        </p:spPr>
        <p:txBody>
          <a:bodyPr/>
          <a:lstStyle/>
          <a:p>
            <a:endParaRPr lang="en-CA" dirty="0" smtClean="0"/>
          </a:p>
          <a:p>
            <a:r>
              <a:rPr lang="en-CA" sz="2800" dirty="0" smtClean="0">
                <a:solidFill>
                  <a:schemeClr val="accent2"/>
                </a:solidFill>
              </a:rPr>
              <a:t>Career = Education</a:t>
            </a:r>
          </a:p>
          <a:p>
            <a:r>
              <a:rPr lang="en-CA" sz="2800" dirty="0" smtClean="0">
                <a:solidFill>
                  <a:schemeClr val="accent2"/>
                </a:solidFill>
              </a:rPr>
              <a:t>Career = education and experience</a:t>
            </a:r>
          </a:p>
          <a:p>
            <a:r>
              <a:rPr lang="en-CA" sz="2800" dirty="0" smtClean="0">
                <a:solidFill>
                  <a:schemeClr val="accent2"/>
                </a:solidFill>
              </a:rPr>
              <a:t>Career = education + experience + seniority</a:t>
            </a:r>
          </a:p>
          <a:p>
            <a:r>
              <a:rPr lang="en-CA" sz="2800" dirty="0" smtClean="0">
                <a:solidFill>
                  <a:schemeClr val="accent2"/>
                </a:solidFill>
              </a:rPr>
              <a:t>Concept of career and life learning </a:t>
            </a:r>
          </a:p>
          <a:p>
            <a:r>
              <a:rPr lang="en-CA" sz="2800" dirty="0" smtClean="0">
                <a:solidFill>
                  <a:schemeClr val="accent2"/>
                </a:solidFill>
              </a:rPr>
              <a:t>Concept of  volunteer work is missing</a:t>
            </a:r>
          </a:p>
          <a:p>
            <a:r>
              <a:rPr lang="en-CA" sz="2800" dirty="0" smtClean="0">
                <a:solidFill>
                  <a:schemeClr val="accent2"/>
                </a:solidFill>
              </a:rPr>
              <a:t> </a:t>
            </a:r>
          </a:p>
          <a:p>
            <a:endParaRPr lang="en-CA" sz="2800" dirty="0">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cap="none" dirty="0" smtClean="0">
                <a:solidFill>
                  <a:srgbClr val="002060"/>
                </a:solidFill>
              </a:rPr>
              <a:t>Concept of career in Canada</a:t>
            </a:r>
            <a:endParaRPr lang="en-CA" sz="3600" cap="none" dirty="0">
              <a:solidFill>
                <a:srgbClr val="002060"/>
              </a:solidFill>
            </a:endParaRPr>
          </a:p>
        </p:txBody>
      </p:sp>
      <p:sp>
        <p:nvSpPr>
          <p:cNvPr id="3" name="Content Placeholder 2"/>
          <p:cNvSpPr>
            <a:spLocks noGrp="1"/>
          </p:cNvSpPr>
          <p:nvPr>
            <p:ph idx="1"/>
          </p:nvPr>
        </p:nvSpPr>
        <p:spPr/>
        <p:txBody>
          <a:bodyPr/>
          <a:lstStyle/>
          <a:p>
            <a:endParaRPr lang="en-CA"/>
          </a:p>
        </p:txBody>
      </p:sp>
      <p:pic>
        <p:nvPicPr>
          <p:cNvPr id="4" name="Picture 2" descr="career blogs for women"/>
          <p:cNvPicPr>
            <a:picLocks noChangeAspect="1" noChangeArrowheads="1"/>
          </p:cNvPicPr>
          <p:nvPr/>
        </p:nvPicPr>
        <p:blipFill>
          <a:blip r:embed="rId2" cstate="print"/>
          <a:srcRect t="4160" b="4160"/>
          <a:stretch>
            <a:fillRect/>
          </a:stretch>
        </p:blipFill>
        <p:spPr bwMode="auto">
          <a:xfrm>
            <a:off x="571472" y="1714488"/>
            <a:ext cx="7583424" cy="456895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7239000" cy="857256"/>
          </a:xfrm>
        </p:spPr>
        <p:txBody>
          <a:bodyPr>
            <a:normAutofit fontScale="90000"/>
          </a:bodyPr>
          <a:lstStyle/>
          <a:p>
            <a:r>
              <a:rPr lang="en-CA" dirty="0" smtClean="0"/>
              <a:t/>
            </a:r>
            <a:br>
              <a:rPr lang="en-CA" dirty="0" smtClean="0"/>
            </a:br>
            <a:endParaRPr lang="en-CA" dirty="0"/>
          </a:p>
        </p:txBody>
      </p:sp>
      <p:pic>
        <p:nvPicPr>
          <p:cNvPr id="4" name="Content Placeholder 3" descr="car.jpeg"/>
          <p:cNvPicPr>
            <a:picLocks noGrp="1" noChangeAspect="1"/>
          </p:cNvPicPr>
          <p:nvPr>
            <p:ph idx="1"/>
          </p:nvPr>
        </p:nvPicPr>
        <p:blipFill>
          <a:blip r:embed="rId2" cstate="print"/>
          <a:stretch>
            <a:fillRect/>
          </a:stretch>
        </p:blipFill>
        <p:spPr>
          <a:xfrm>
            <a:off x="457200" y="1212301"/>
            <a:ext cx="7239000" cy="5103323"/>
          </a:xfrm>
        </p:spPr>
      </p:pic>
      <p:sp>
        <p:nvSpPr>
          <p:cNvPr id="5" name="Rectangle 4"/>
          <p:cNvSpPr/>
          <p:nvPr/>
        </p:nvSpPr>
        <p:spPr>
          <a:xfrm>
            <a:off x="1071538" y="428604"/>
            <a:ext cx="5786478" cy="400110"/>
          </a:xfrm>
          <a:prstGeom prst="rect">
            <a:avLst/>
          </a:prstGeom>
        </p:spPr>
        <p:txBody>
          <a:bodyPr wrap="square">
            <a:spAutoFit/>
          </a:bodyPr>
          <a:lstStyle/>
          <a:p>
            <a:pPr algn="ctr"/>
            <a:r>
              <a:rPr lang="en-CA" sz="2000" b="1" dirty="0" smtClean="0">
                <a:ln w="500">
                  <a:solidFill>
                    <a:schemeClr val="tx2">
                      <a:shade val="20000"/>
                      <a:satMod val="120000"/>
                    </a:schemeClr>
                  </a:solidFill>
                </a:ln>
                <a:solidFill>
                  <a:srgbClr val="002060"/>
                </a:solidFill>
                <a:latin typeface="+mj-lt"/>
                <a:ea typeface="+mj-ea"/>
                <a:cs typeface="+mj-cs"/>
              </a:rPr>
              <a:t>Career and life planning in  Public Schools</a:t>
            </a:r>
            <a:endParaRPr lang="en-CA" sz="2000" b="1" dirty="0">
              <a:ln w="500">
                <a:solidFill>
                  <a:schemeClr val="tx2">
                    <a:shade val="20000"/>
                    <a:satMod val="120000"/>
                  </a:schemeClr>
                </a:solidFill>
              </a:ln>
              <a:solidFill>
                <a:srgbClr val="002060"/>
              </a:solidFill>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cap="none" dirty="0" smtClean="0">
                <a:solidFill>
                  <a:srgbClr val="002060"/>
                </a:solidFill>
              </a:rPr>
              <a:t>Importance of Self Assessment </a:t>
            </a:r>
            <a:endParaRPr lang="en-CA" sz="3600" cap="none" dirty="0">
              <a:solidFill>
                <a:srgbClr val="002060"/>
              </a:solidFill>
            </a:endParaRPr>
          </a:p>
        </p:txBody>
      </p:sp>
      <p:sp>
        <p:nvSpPr>
          <p:cNvPr id="3" name="Content Placeholder 2"/>
          <p:cNvSpPr>
            <a:spLocks noGrp="1"/>
          </p:cNvSpPr>
          <p:nvPr>
            <p:ph idx="1"/>
          </p:nvPr>
        </p:nvSpPr>
        <p:spPr/>
        <p:txBody>
          <a:bodyPr>
            <a:normAutofit/>
          </a:bodyPr>
          <a:lstStyle/>
          <a:p>
            <a:r>
              <a:rPr lang="en-CA" sz="2800" dirty="0" smtClean="0">
                <a:solidFill>
                  <a:schemeClr val="accent2"/>
                </a:solidFill>
              </a:rPr>
              <a:t>In my experience I have noticed newcomers comes with exceptional skills and life experiences however lack self knowledge </a:t>
            </a:r>
          </a:p>
          <a:p>
            <a:r>
              <a:rPr lang="en-CA" sz="2800" dirty="0" smtClean="0">
                <a:solidFill>
                  <a:schemeClr val="accent2"/>
                </a:solidFill>
              </a:rPr>
              <a:t>Through self assessment they are aware of their strengths and weaknesses </a:t>
            </a:r>
          </a:p>
          <a:p>
            <a:r>
              <a:rPr lang="en-CA" sz="2800" dirty="0" smtClean="0">
                <a:solidFill>
                  <a:schemeClr val="accent2"/>
                </a:solidFill>
              </a:rPr>
              <a:t>Do they really know what makes them unique </a:t>
            </a:r>
          </a:p>
          <a:p>
            <a:r>
              <a:rPr lang="en-CA" sz="2800" dirty="0" smtClean="0">
                <a:solidFill>
                  <a:schemeClr val="accent2"/>
                </a:solidFill>
              </a:rPr>
              <a:t>Ask them what makes them stand out</a:t>
            </a:r>
          </a:p>
          <a:p>
            <a:endParaRPr lang="en-CA" sz="2800" dirty="0" smtClean="0">
              <a:solidFill>
                <a:schemeClr val="accent2"/>
              </a:solidFill>
            </a:endParaRPr>
          </a:p>
          <a:p>
            <a:endParaRPr lang="en-CA" dirty="0" smtClean="0"/>
          </a:p>
          <a:p>
            <a:endParaRPr lang="en-CA"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cap="none" dirty="0" smtClean="0">
                <a:solidFill>
                  <a:srgbClr val="002060"/>
                </a:solidFill>
              </a:rPr>
              <a:t/>
            </a:r>
            <a:br>
              <a:rPr lang="en-CA" sz="4000" cap="none" dirty="0" smtClean="0">
                <a:solidFill>
                  <a:srgbClr val="002060"/>
                </a:solidFill>
              </a:rPr>
            </a:br>
            <a:r>
              <a:rPr lang="en-CA" sz="4000" cap="none" dirty="0" smtClean="0">
                <a:solidFill>
                  <a:srgbClr val="002060"/>
                </a:solidFill>
              </a:rPr>
              <a:t/>
            </a:r>
            <a:br>
              <a:rPr lang="en-CA" sz="4000" cap="none" dirty="0" smtClean="0">
                <a:solidFill>
                  <a:srgbClr val="002060"/>
                </a:solidFill>
              </a:rPr>
            </a:br>
            <a:r>
              <a:rPr lang="en-CA" sz="4000" cap="none" dirty="0" smtClean="0">
                <a:solidFill>
                  <a:srgbClr val="002060"/>
                </a:solidFill>
              </a:rPr>
              <a:t/>
            </a:r>
            <a:br>
              <a:rPr lang="en-CA" sz="4000" cap="none" dirty="0" smtClean="0">
                <a:solidFill>
                  <a:srgbClr val="002060"/>
                </a:solidFill>
              </a:rPr>
            </a:br>
            <a:r>
              <a:rPr lang="en-CA" sz="4000" cap="none" dirty="0" smtClean="0">
                <a:solidFill>
                  <a:srgbClr val="002060"/>
                </a:solidFill>
              </a:rPr>
              <a:t/>
            </a:r>
            <a:br>
              <a:rPr lang="en-CA" sz="4000" cap="none" dirty="0" smtClean="0">
                <a:solidFill>
                  <a:srgbClr val="002060"/>
                </a:solidFill>
              </a:rPr>
            </a:br>
            <a:r>
              <a:rPr lang="en-CA" sz="4000" cap="none" dirty="0" smtClean="0">
                <a:solidFill>
                  <a:srgbClr val="002060"/>
                </a:solidFill>
              </a:rPr>
              <a:t>How authentic are you</a:t>
            </a:r>
            <a:endParaRPr lang="en-CA" dirty="0"/>
          </a:p>
        </p:txBody>
      </p:sp>
      <p:sp>
        <p:nvSpPr>
          <p:cNvPr id="3" name="Content Placeholder 2"/>
          <p:cNvSpPr>
            <a:spLocks noGrp="1"/>
          </p:cNvSpPr>
          <p:nvPr>
            <p:ph idx="1"/>
          </p:nvPr>
        </p:nvSpPr>
        <p:spPr/>
        <p:txBody>
          <a:bodyPr>
            <a:normAutofit/>
          </a:bodyPr>
          <a:lstStyle/>
          <a:p>
            <a:r>
              <a:rPr lang="en-CA" sz="2800" dirty="0" smtClean="0">
                <a:solidFill>
                  <a:schemeClr val="accent2"/>
                </a:solidFill>
              </a:rPr>
              <a:t>Educate newcomers  -importance of diversity and authenticity </a:t>
            </a:r>
          </a:p>
          <a:p>
            <a:r>
              <a:rPr lang="en-CA" sz="2800" dirty="0" smtClean="0">
                <a:solidFill>
                  <a:schemeClr val="accent2"/>
                </a:solidFill>
              </a:rPr>
              <a:t>Most employers  value diversity  at workplace</a:t>
            </a:r>
          </a:p>
          <a:p>
            <a:r>
              <a:rPr lang="en-CA" sz="2800" dirty="0" smtClean="0">
                <a:solidFill>
                  <a:schemeClr val="accent2"/>
                </a:solidFill>
              </a:rPr>
              <a:t> Recognize the important role immigrants play in building the Canadian economy Newcomers to Canada enable employers to have enough workers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cap="none" dirty="0" smtClean="0">
                <a:solidFill>
                  <a:srgbClr val="002060"/>
                </a:solidFill>
              </a:rPr>
              <a:t> Importance of Self Image</a:t>
            </a:r>
            <a:endParaRPr lang="en-CA" sz="3600" cap="none" dirty="0">
              <a:solidFill>
                <a:srgbClr val="002060"/>
              </a:solidFill>
            </a:endParaRPr>
          </a:p>
        </p:txBody>
      </p:sp>
      <p:sp>
        <p:nvSpPr>
          <p:cNvPr id="3" name="Content Placeholder 2"/>
          <p:cNvSpPr>
            <a:spLocks noGrp="1"/>
          </p:cNvSpPr>
          <p:nvPr>
            <p:ph idx="1"/>
          </p:nvPr>
        </p:nvSpPr>
        <p:spPr/>
        <p:txBody>
          <a:bodyPr>
            <a:normAutofit/>
          </a:bodyPr>
          <a:lstStyle/>
          <a:p>
            <a:r>
              <a:rPr lang="en-CA" sz="2800" dirty="0" smtClean="0">
                <a:solidFill>
                  <a:schemeClr val="accent2"/>
                </a:solidFill>
              </a:rPr>
              <a:t>It is intended to support newcomers capacity for self-discovery and to build their self-knowledge</a:t>
            </a:r>
          </a:p>
          <a:p>
            <a:r>
              <a:rPr lang="en-CA" sz="2800" dirty="0" smtClean="0">
                <a:solidFill>
                  <a:schemeClr val="accent2"/>
                </a:solidFill>
              </a:rPr>
              <a:t>develop this self-awareness</a:t>
            </a:r>
          </a:p>
          <a:p>
            <a:r>
              <a:rPr lang="en-CA" sz="2800" dirty="0" smtClean="0">
                <a:solidFill>
                  <a:schemeClr val="accent2"/>
                </a:solidFill>
              </a:rPr>
              <a:t>level of self-knowledge determine your competitiveness in the job market and the degree of career success and meaningfulness one has. </a:t>
            </a:r>
          </a:p>
          <a:p>
            <a:r>
              <a:rPr lang="en-CA" sz="2800" dirty="0" smtClean="0">
                <a:solidFill>
                  <a:schemeClr val="accent2"/>
                </a:solidFill>
              </a:rPr>
              <a:t>become more self-aware in order to find fulfilment in their careers</a:t>
            </a:r>
            <a:endParaRPr lang="en-CA" sz="2800" dirty="0">
              <a:solidFill>
                <a:schemeClr val="accen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cap="none" dirty="0" smtClean="0">
                <a:solidFill>
                  <a:srgbClr val="002060"/>
                </a:solidFill>
              </a:rPr>
              <a:t>What is Canadian Experience </a:t>
            </a:r>
            <a:endParaRPr lang="en-CA" sz="3600" cap="none" dirty="0">
              <a:solidFill>
                <a:srgbClr val="002060"/>
              </a:solidFill>
            </a:endParaRPr>
          </a:p>
        </p:txBody>
      </p:sp>
      <p:sp>
        <p:nvSpPr>
          <p:cNvPr id="3" name="Content Placeholder 2"/>
          <p:cNvSpPr>
            <a:spLocks noGrp="1"/>
          </p:cNvSpPr>
          <p:nvPr>
            <p:ph idx="1"/>
          </p:nvPr>
        </p:nvSpPr>
        <p:spPr/>
        <p:txBody>
          <a:bodyPr>
            <a:normAutofit fontScale="25000" lnSpcReduction="20000"/>
          </a:bodyPr>
          <a:lstStyle/>
          <a:p>
            <a:r>
              <a:rPr lang="en-CA" sz="7400" dirty="0" smtClean="0">
                <a:solidFill>
                  <a:schemeClr val="accent2"/>
                </a:solidFill>
              </a:rPr>
              <a:t>There is no such thing as Canadian Experience :</a:t>
            </a:r>
          </a:p>
          <a:p>
            <a:r>
              <a:rPr lang="en-CA" sz="7400" dirty="0" smtClean="0">
                <a:solidFill>
                  <a:schemeClr val="accent2"/>
                </a:solidFill>
              </a:rPr>
              <a:t> </a:t>
            </a:r>
            <a:r>
              <a:rPr lang="en-CA" sz="7400" b="1" dirty="0" smtClean="0">
                <a:solidFill>
                  <a:schemeClr val="accent2"/>
                </a:solidFill>
              </a:rPr>
              <a:t>Canadian Experience = Relevant Experience</a:t>
            </a:r>
          </a:p>
          <a:p>
            <a:r>
              <a:rPr lang="en-CA" sz="7400" b="1" dirty="0" smtClean="0">
                <a:solidFill>
                  <a:schemeClr val="accent2"/>
                </a:solidFill>
              </a:rPr>
              <a:t> Canadian Experience = Paid or unpaid work experience</a:t>
            </a:r>
          </a:p>
          <a:p>
            <a:r>
              <a:rPr lang="en-CA" sz="7400" b="1" dirty="0" smtClean="0">
                <a:solidFill>
                  <a:schemeClr val="accent2"/>
                </a:solidFill>
              </a:rPr>
              <a:t>Canadian Experience = Soft Skills</a:t>
            </a:r>
          </a:p>
          <a:p>
            <a:r>
              <a:rPr lang="en-CA" sz="7400" dirty="0" smtClean="0">
                <a:solidFill>
                  <a:schemeClr val="accent2"/>
                </a:solidFill>
              </a:rPr>
              <a:t>Teamwork</a:t>
            </a:r>
          </a:p>
          <a:p>
            <a:r>
              <a:rPr lang="en-CA" sz="7400" dirty="0" smtClean="0">
                <a:solidFill>
                  <a:schemeClr val="accent2"/>
                </a:solidFill>
              </a:rPr>
              <a:t>Communication</a:t>
            </a:r>
          </a:p>
          <a:p>
            <a:r>
              <a:rPr lang="en-CA" sz="7400" dirty="0" smtClean="0">
                <a:solidFill>
                  <a:schemeClr val="accent2"/>
                </a:solidFill>
              </a:rPr>
              <a:t>Flexibility</a:t>
            </a:r>
          </a:p>
          <a:p>
            <a:r>
              <a:rPr lang="en-CA" sz="7400" dirty="0" smtClean="0">
                <a:solidFill>
                  <a:schemeClr val="accent2"/>
                </a:solidFill>
              </a:rPr>
              <a:t>Patience</a:t>
            </a:r>
          </a:p>
          <a:p>
            <a:r>
              <a:rPr lang="en-CA" sz="7400" dirty="0" smtClean="0">
                <a:solidFill>
                  <a:schemeClr val="accent2"/>
                </a:solidFill>
              </a:rPr>
              <a:t>Time management</a:t>
            </a:r>
          </a:p>
          <a:p>
            <a:r>
              <a:rPr lang="en-CA" sz="7400" dirty="0" smtClean="0">
                <a:solidFill>
                  <a:schemeClr val="accent2"/>
                </a:solidFill>
              </a:rPr>
              <a:t>Motivation</a:t>
            </a:r>
          </a:p>
          <a:p>
            <a:r>
              <a:rPr lang="en-CA" sz="7400" dirty="0" smtClean="0">
                <a:solidFill>
                  <a:schemeClr val="accent2"/>
                </a:solidFill>
              </a:rPr>
              <a:t>Problem Solving</a:t>
            </a:r>
          </a:p>
          <a:p>
            <a:r>
              <a:rPr lang="en-CA" sz="7400" dirty="0" smtClean="0">
                <a:solidFill>
                  <a:schemeClr val="accent2"/>
                </a:solidFill>
              </a:rPr>
              <a:t>Active Listening</a:t>
            </a:r>
          </a:p>
          <a:p>
            <a:r>
              <a:rPr lang="en-CA" sz="7400" dirty="0" smtClean="0">
                <a:solidFill>
                  <a:schemeClr val="accent2"/>
                </a:solidFill>
              </a:rPr>
              <a:t>Positive Attitude</a:t>
            </a:r>
          </a:p>
          <a:p>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cap="none" dirty="0" smtClean="0">
                <a:solidFill>
                  <a:srgbClr val="002060"/>
                </a:solidFill>
              </a:rPr>
              <a:t>What are essential skills?</a:t>
            </a:r>
            <a:br>
              <a:rPr lang="en-CA" sz="3600" cap="none" dirty="0" smtClean="0">
                <a:solidFill>
                  <a:srgbClr val="002060"/>
                </a:solidFill>
              </a:rPr>
            </a:br>
            <a:endParaRPr lang="en-CA" sz="3600" cap="none" dirty="0">
              <a:solidFill>
                <a:srgbClr val="002060"/>
              </a:solidFill>
            </a:endParaRPr>
          </a:p>
        </p:txBody>
      </p:sp>
      <p:sp>
        <p:nvSpPr>
          <p:cNvPr id="3" name="Content Placeholder 2"/>
          <p:cNvSpPr>
            <a:spLocks noGrp="1"/>
          </p:cNvSpPr>
          <p:nvPr>
            <p:ph idx="1"/>
          </p:nvPr>
        </p:nvSpPr>
        <p:spPr/>
        <p:txBody>
          <a:bodyPr/>
          <a:lstStyle/>
          <a:p>
            <a:r>
              <a:rPr lang="en-CA" sz="2800" dirty="0" smtClean="0">
                <a:solidFill>
                  <a:schemeClr val="accent2"/>
                </a:solidFill>
              </a:rPr>
              <a:t>Essential skills are the skills that people need for work, learning and life. This profile contains a list of example tasks that illustrate how each of the 9 essential skills is generally performed by most workers in this occupation. The levels of complexity estimated for each task are ranked between 1 (basic) and 5 (advanced).</a:t>
            </a:r>
          </a:p>
          <a:p>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cap="none" dirty="0" smtClean="0">
                <a:solidFill>
                  <a:srgbClr val="002060"/>
                </a:solidFill>
              </a:rPr>
              <a:t>Example</a:t>
            </a:r>
            <a:r>
              <a:rPr lang="en-CA" sz="2800" dirty="0" smtClean="0"/>
              <a:t> </a:t>
            </a:r>
            <a:r>
              <a:rPr lang="en-CA" sz="2800" cap="none" dirty="0" smtClean="0">
                <a:solidFill>
                  <a:srgbClr val="002060"/>
                </a:solidFill>
              </a:rPr>
              <a:t>of soft skills needed in a job</a:t>
            </a:r>
            <a:endParaRPr lang="en-CA" sz="2800" cap="none"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pPr fontAlgn="ctr"/>
            <a:r>
              <a:rPr lang="en-CA" b="1" dirty="0" smtClean="0"/>
              <a:t>Hairstylists and Barbers(6341)</a:t>
            </a:r>
          </a:p>
          <a:p>
            <a:pPr fontAlgn="ctr"/>
            <a:r>
              <a:rPr lang="en-CA" i="1" dirty="0" smtClean="0"/>
              <a:t>This profile has been developed by </a:t>
            </a:r>
            <a:r>
              <a:rPr lang="en-CA" i="1" dirty="0" smtClean="0">
                <a:solidFill>
                  <a:srgbClr val="002060"/>
                </a:solidFill>
                <a:hlinkClick r:id="rId2"/>
              </a:rPr>
              <a:t>Skills Competence's Canada</a:t>
            </a:r>
            <a:r>
              <a:rPr lang="en-CA" i="1" dirty="0" smtClean="0">
                <a:solidFill>
                  <a:srgbClr val="002060"/>
                </a:solidFill>
              </a:rPr>
              <a:t>.</a:t>
            </a:r>
          </a:p>
          <a:p>
            <a:pPr fontAlgn="ctr"/>
            <a:r>
              <a:rPr lang="en-CA" dirty="0" smtClean="0"/>
              <a:t>Hairstylists and barbers cut and style hair and perform related services. They are employed in hairstyling or hairdressing salons, barbershops, vocational schools, healthcare establishments and theatre, film and television establishments.</a:t>
            </a:r>
          </a:p>
          <a:p>
            <a:pPr fontAlgn="ctr"/>
            <a:r>
              <a:rPr lang="en-CA" dirty="0" smtClean="0"/>
              <a:t>  Reading </a:t>
            </a:r>
            <a:r>
              <a:rPr lang="en-CA" u="sng" dirty="0" smtClean="0">
                <a:hlinkClick r:id="rId3"/>
              </a:rPr>
              <a:t>Help - Reading</a:t>
            </a:r>
            <a:r>
              <a:rPr lang="en-CA" dirty="0" smtClean="0"/>
              <a:t>  Document use </a:t>
            </a:r>
            <a:r>
              <a:rPr lang="en-CA" u="sng" dirty="0" smtClean="0">
                <a:hlinkClick r:id="rId3"/>
              </a:rPr>
              <a:t>Help - Document use</a:t>
            </a:r>
            <a:r>
              <a:rPr lang="en-CA" dirty="0" smtClean="0"/>
              <a:t>  Writing </a:t>
            </a:r>
            <a:r>
              <a:rPr lang="en-CA" u="sng" dirty="0" smtClean="0">
                <a:hlinkClick r:id="rId3"/>
              </a:rPr>
              <a:t>Help - Writing</a:t>
            </a:r>
            <a:r>
              <a:rPr lang="en-CA" dirty="0" smtClean="0"/>
              <a:t>  Numeracy </a:t>
            </a:r>
            <a:r>
              <a:rPr lang="en-CA" u="sng" dirty="0" smtClean="0">
                <a:hlinkClick r:id="rId3"/>
              </a:rPr>
              <a:t>Help - Numeracy</a:t>
            </a:r>
            <a:r>
              <a:rPr lang="en-CA" dirty="0" smtClean="0"/>
              <a:t>  Oral communication </a:t>
            </a:r>
            <a:r>
              <a:rPr lang="en-CA" u="sng" dirty="0" smtClean="0">
                <a:hlinkClick r:id="rId3"/>
              </a:rPr>
              <a:t>Help - Oral communication</a:t>
            </a:r>
            <a:r>
              <a:rPr lang="en-CA" dirty="0" smtClean="0"/>
              <a:t>  Thinking </a:t>
            </a:r>
            <a:r>
              <a:rPr lang="en-CA" u="sng" dirty="0" smtClean="0">
                <a:hlinkClick r:id="rId3"/>
              </a:rPr>
              <a:t>Help - Thinking</a:t>
            </a:r>
            <a:r>
              <a:rPr lang="en-CA" dirty="0" smtClean="0"/>
              <a:t>  Digital technology </a:t>
            </a:r>
            <a:r>
              <a:rPr lang="en-CA" u="sng" dirty="0" smtClean="0">
                <a:hlinkClick r:id="rId3"/>
              </a:rPr>
              <a:t>Help - Digital technology</a:t>
            </a:r>
            <a:r>
              <a:rPr lang="en-CA" dirty="0" smtClean="0"/>
              <a:t>  Additional information </a:t>
            </a:r>
            <a:r>
              <a:rPr lang="en-CA" u="sng" dirty="0" smtClean="0">
                <a:hlinkClick r:id="rId3"/>
              </a:rPr>
              <a:t>Help - Additional information</a:t>
            </a:r>
            <a:endParaRPr lang="en-CA" dirty="0" smtClean="0"/>
          </a:p>
          <a:p>
            <a:pPr fontAlgn="ctr"/>
            <a:r>
              <a:rPr lang="en-CA" dirty="0" smtClean="0"/>
              <a:t>[</a:t>
            </a:r>
            <a:r>
              <a:rPr lang="en-CA" dirty="0" err="1" smtClean="0"/>
              <a:t>Source:</a:t>
            </a:r>
            <a:r>
              <a:rPr lang="en-CA" u="sng" dirty="0" err="1" smtClean="0">
                <a:hlinkClick r:id="rId4"/>
              </a:rPr>
              <a:t>Literacy</a:t>
            </a:r>
            <a:r>
              <a:rPr lang="en-CA" u="sng" dirty="0" smtClean="0">
                <a:hlinkClick r:id="rId4"/>
              </a:rPr>
              <a:t> and Essential Skills - ESDC</a:t>
            </a:r>
            <a:r>
              <a:rPr lang="en-CA" dirty="0" smtClean="0"/>
              <a:t>]</a:t>
            </a:r>
          </a:p>
          <a:p>
            <a:endParaRPr lang="en-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465886"/>
          </a:xfrm>
        </p:spPr>
        <p:txBody>
          <a:bodyPr>
            <a:normAutofit fontScale="90000"/>
          </a:bodyPr>
          <a:lstStyle/>
          <a:p>
            <a:r>
              <a:rPr lang="en-CA" dirty="0" smtClean="0"/>
              <a:t/>
            </a:r>
            <a:br>
              <a:rPr lang="en-CA" dirty="0" smtClean="0"/>
            </a:br>
            <a:r>
              <a:rPr lang="en-CA" dirty="0" smtClean="0"/>
              <a:t/>
            </a:r>
            <a:br>
              <a:rPr lang="en-CA" dirty="0" smtClean="0"/>
            </a:br>
            <a:r>
              <a:rPr lang="en-CA" sz="4000" cap="none" dirty="0" smtClean="0">
                <a:solidFill>
                  <a:srgbClr val="002060"/>
                </a:solidFill>
              </a:rPr>
              <a:t>Examples of hard skills include:</a:t>
            </a:r>
            <a:r>
              <a:rPr lang="en-CA" dirty="0" smtClean="0"/>
              <a:t/>
            </a:r>
            <a:br>
              <a:rPr lang="en-CA" dirty="0" smtClean="0"/>
            </a:br>
            <a:endParaRPr lang="en-CA" dirty="0"/>
          </a:p>
        </p:txBody>
      </p:sp>
      <p:sp>
        <p:nvSpPr>
          <p:cNvPr id="3" name="Content Placeholder 2"/>
          <p:cNvSpPr>
            <a:spLocks noGrp="1"/>
          </p:cNvSpPr>
          <p:nvPr>
            <p:ph idx="1"/>
          </p:nvPr>
        </p:nvSpPr>
        <p:spPr>
          <a:xfrm>
            <a:off x="457200" y="2060848"/>
            <a:ext cx="7239000" cy="4394888"/>
          </a:xfrm>
        </p:spPr>
        <p:txBody>
          <a:bodyPr/>
          <a:lstStyle/>
          <a:p>
            <a:r>
              <a:rPr lang="en-CA" sz="2800" dirty="0" smtClean="0">
                <a:solidFill>
                  <a:schemeClr val="accent2"/>
                </a:solidFill>
              </a:rPr>
              <a:t>Proficiency in a foreign language</a:t>
            </a:r>
          </a:p>
          <a:p>
            <a:r>
              <a:rPr lang="en-CA" sz="2800" dirty="0" smtClean="0">
                <a:solidFill>
                  <a:schemeClr val="accent2"/>
                </a:solidFill>
              </a:rPr>
              <a:t>A degree, diploma or certificate</a:t>
            </a:r>
          </a:p>
          <a:p>
            <a:r>
              <a:rPr lang="en-CA" sz="2800" dirty="0" smtClean="0">
                <a:solidFill>
                  <a:schemeClr val="accent2"/>
                </a:solidFill>
              </a:rPr>
              <a:t>Typing speed</a:t>
            </a:r>
          </a:p>
          <a:p>
            <a:r>
              <a:rPr lang="en-CA" sz="2800" dirty="0" smtClean="0">
                <a:solidFill>
                  <a:schemeClr val="accent2"/>
                </a:solidFill>
              </a:rPr>
              <a:t>Machine operation</a:t>
            </a:r>
          </a:p>
          <a:p>
            <a:r>
              <a:rPr lang="en-CA" sz="2800" dirty="0" smtClean="0">
                <a:solidFill>
                  <a:schemeClr val="accent2"/>
                </a:solidFill>
              </a:rPr>
              <a:t>Computer programming</a:t>
            </a:r>
          </a:p>
          <a:p>
            <a:r>
              <a:rPr lang="en-CA" sz="2800" dirty="0" smtClean="0">
                <a:solidFill>
                  <a:schemeClr val="accent2"/>
                </a:solidFill>
              </a:rPr>
              <a:t>Knowledge of specific tourist attractions</a:t>
            </a:r>
          </a:p>
          <a:p>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002060"/>
                </a:solidFill>
              </a:rPr>
              <a:t>Today’s Topic</a:t>
            </a:r>
            <a:endParaRPr lang="en-CA" sz="3600" dirty="0" smtClean="0">
              <a:solidFill>
                <a:srgbClr val="002060"/>
              </a:solidFill>
            </a:endParaRPr>
          </a:p>
        </p:txBody>
      </p:sp>
      <p:sp>
        <p:nvSpPr>
          <p:cNvPr id="3" name="Content Placeholder 2"/>
          <p:cNvSpPr>
            <a:spLocks noGrp="1"/>
          </p:cNvSpPr>
          <p:nvPr>
            <p:ph idx="1"/>
          </p:nvPr>
        </p:nvSpPr>
        <p:spPr/>
        <p:txBody>
          <a:bodyPr>
            <a:normAutofit/>
          </a:bodyPr>
          <a:lstStyle/>
          <a:p>
            <a:pPr algn="ctr">
              <a:buNone/>
            </a:pPr>
            <a:r>
              <a:rPr lang="en-US" sz="3800" b="1" i="1" cap="all" dirty="0" smtClean="0">
                <a:ln w="500">
                  <a:solidFill>
                    <a:schemeClr val="tx2">
                      <a:shade val="20000"/>
                      <a:satMod val="120000"/>
                    </a:schemeClr>
                  </a:solidFill>
                </a:ln>
                <a:solidFill>
                  <a:schemeClr val="accent2"/>
                </a:solidFill>
                <a:latin typeface="+mj-lt"/>
                <a:ea typeface="+mj-ea"/>
                <a:cs typeface="+mj-cs"/>
              </a:rPr>
              <a:t>Newcomer Integration Strategies </a:t>
            </a:r>
          </a:p>
          <a:p>
            <a:pPr algn="ctr">
              <a:buNone/>
            </a:pPr>
            <a:r>
              <a:rPr lang="en-US" sz="3800" b="1" i="1" cap="all" dirty="0" smtClean="0">
                <a:ln w="500">
                  <a:solidFill>
                    <a:schemeClr val="tx2">
                      <a:shade val="20000"/>
                      <a:satMod val="120000"/>
                    </a:schemeClr>
                  </a:solidFill>
                </a:ln>
                <a:solidFill>
                  <a:schemeClr val="accent2"/>
                </a:solidFill>
                <a:latin typeface="+mj-lt"/>
                <a:ea typeface="+mj-ea"/>
                <a:cs typeface="+mj-cs"/>
              </a:rPr>
              <a:t>&amp;</a:t>
            </a:r>
          </a:p>
          <a:p>
            <a:pPr algn="ctr">
              <a:buNone/>
            </a:pPr>
            <a:r>
              <a:rPr lang="en-US" sz="3800" b="1" i="1" cap="all" dirty="0" smtClean="0">
                <a:ln w="500">
                  <a:solidFill>
                    <a:schemeClr val="tx2">
                      <a:shade val="20000"/>
                      <a:satMod val="120000"/>
                    </a:schemeClr>
                  </a:solidFill>
                </a:ln>
                <a:solidFill>
                  <a:schemeClr val="accent2"/>
                </a:solidFill>
                <a:latin typeface="+mj-lt"/>
                <a:ea typeface="+mj-ea"/>
                <a:cs typeface="+mj-cs"/>
              </a:rPr>
              <a:t>How to Excel in Canadian Workforce</a:t>
            </a:r>
          </a:p>
          <a:p>
            <a:pPr>
              <a:buNone/>
            </a:pPr>
            <a:endParaRPr lang="en-US" sz="3800" b="1" cap="all" dirty="0" smtClean="0">
              <a:ln w="500">
                <a:solidFill>
                  <a:schemeClr val="tx2">
                    <a:shade val="20000"/>
                    <a:satMod val="120000"/>
                  </a:schemeClr>
                </a:solidFill>
              </a:ln>
              <a:solidFill>
                <a:schemeClr val="accent2"/>
              </a:solidFill>
              <a:latin typeface="+mj-lt"/>
              <a:ea typeface="+mj-ea"/>
              <a:cs typeface="+mj-cs"/>
            </a:endParaRPr>
          </a:p>
          <a:p>
            <a:pPr algn="ctr">
              <a:spcBef>
                <a:spcPct val="0"/>
              </a:spcBef>
              <a:buNone/>
            </a:pPr>
            <a:r>
              <a:rPr lang="en-US" sz="3600" b="1" cap="all" dirty="0" smtClean="0">
                <a:ln w="500">
                  <a:solidFill>
                    <a:schemeClr val="tx2">
                      <a:shade val="20000"/>
                      <a:satMod val="120000"/>
                    </a:schemeClr>
                  </a:solidFill>
                </a:ln>
                <a:solidFill>
                  <a:srgbClr val="002060"/>
                </a:solidFill>
                <a:latin typeface="+mj-lt"/>
                <a:ea typeface="+mj-ea"/>
                <a:cs typeface="+mj-cs"/>
              </a:rPr>
              <a:t>By: Reena Bhuchar </a:t>
            </a:r>
          </a:p>
          <a:p>
            <a:endParaRPr lang="en-CA" sz="3800" b="1" cap="all" dirty="0" smtClean="0">
              <a:ln w="500">
                <a:solidFill>
                  <a:schemeClr val="tx2">
                    <a:shade val="20000"/>
                    <a:satMod val="120000"/>
                  </a:schemeClr>
                </a:solidFill>
              </a:ln>
              <a:solidFill>
                <a:schemeClr val="accent2"/>
              </a:solidFill>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857364"/>
          </a:xfrm>
        </p:spPr>
        <p:txBody>
          <a:bodyPr>
            <a:normAutofit/>
          </a:bodyPr>
          <a:lstStyle/>
          <a:p>
            <a:r>
              <a:rPr lang="en-CA" sz="3600" cap="none" dirty="0" smtClean="0">
                <a:solidFill>
                  <a:srgbClr val="002060"/>
                </a:solidFill>
              </a:rPr>
              <a:t>Examples of soft skills include: </a:t>
            </a:r>
            <a:r>
              <a:rPr lang="en-CA" dirty="0" smtClean="0"/>
              <a:t/>
            </a:r>
            <a:br>
              <a:rPr lang="en-CA" dirty="0" smtClean="0"/>
            </a:br>
            <a:endParaRPr lang="en-CA" dirty="0"/>
          </a:p>
        </p:txBody>
      </p:sp>
      <p:sp>
        <p:nvSpPr>
          <p:cNvPr id="3" name="Content Placeholder 2"/>
          <p:cNvSpPr>
            <a:spLocks noGrp="1"/>
          </p:cNvSpPr>
          <p:nvPr>
            <p:ph idx="1"/>
          </p:nvPr>
        </p:nvSpPr>
        <p:spPr>
          <a:xfrm>
            <a:off x="457200" y="1857364"/>
            <a:ext cx="7239000" cy="4598372"/>
          </a:xfrm>
        </p:spPr>
        <p:txBody>
          <a:bodyPr/>
          <a:lstStyle/>
          <a:p>
            <a:r>
              <a:rPr lang="en-CA" sz="2800" dirty="0" smtClean="0">
                <a:solidFill>
                  <a:schemeClr val="accent2"/>
                </a:solidFill>
              </a:rPr>
              <a:t>Teamwork</a:t>
            </a:r>
          </a:p>
          <a:p>
            <a:r>
              <a:rPr lang="en-CA" sz="2800" dirty="0" smtClean="0">
                <a:solidFill>
                  <a:schemeClr val="accent2"/>
                </a:solidFill>
              </a:rPr>
              <a:t>Communication</a:t>
            </a:r>
          </a:p>
          <a:p>
            <a:r>
              <a:rPr lang="en-CA" sz="2800" dirty="0" smtClean="0">
                <a:solidFill>
                  <a:schemeClr val="accent2"/>
                </a:solidFill>
              </a:rPr>
              <a:t>Flexibility</a:t>
            </a:r>
          </a:p>
          <a:p>
            <a:r>
              <a:rPr lang="en-CA" sz="2800" dirty="0" smtClean="0">
                <a:solidFill>
                  <a:schemeClr val="accent2"/>
                </a:solidFill>
              </a:rPr>
              <a:t>Patience</a:t>
            </a:r>
          </a:p>
          <a:p>
            <a:r>
              <a:rPr lang="en-CA" sz="2800" dirty="0" smtClean="0">
                <a:solidFill>
                  <a:schemeClr val="accent2"/>
                </a:solidFill>
              </a:rPr>
              <a:t>Time management</a:t>
            </a:r>
          </a:p>
          <a:p>
            <a:r>
              <a:rPr lang="en-CA" sz="2800" dirty="0" smtClean="0">
                <a:solidFill>
                  <a:schemeClr val="accent2"/>
                </a:solidFill>
              </a:rPr>
              <a:t>Motivation</a:t>
            </a:r>
          </a:p>
          <a:p>
            <a:r>
              <a:rPr lang="en-CA" sz="2800" dirty="0" smtClean="0">
                <a:solidFill>
                  <a:schemeClr val="accent2"/>
                </a:solidFill>
              </a:rPr>
              <a:t>Problem Solving</a:t>
            </a:r>
          </a:p>
          <a:p>
            <a:r>
              <a:rPr lang="en-CA" sz="2800" dirty="0" smtClean="0">
                <a:solidFill>
                  <a:schemeClr val="accent2"/>
                </a:solidFill>
              </a:rPr>
              <a:t>Active Listening</a:t>
            </a:r>
          </a:p>
          <a:p>
            <a:r>
              <a:rPr lang="en-CA" sz="2800" dirty="0" smtClean="0">
                <a:solidFill>
                  <a:schemeClr val="accent2"/>
                </a:solidFill>
              </a:rPr>
              <a:t>Positive Attitude</a:t>
            </a:r>
          </a:p>
          <a:p>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cap="none" dirty="0" smtClean="0">
                <a:solidFill>
                  <a:srgbClr val="002060"/>
                </a:solidFill>
              </a:rPr>
              <a:t>TECHNICAL/PRACTICAL SKILLS</a:t>
            </a:r>
            <a:endParaRPr lang="en-CA" sz="3600" cap="none" dirty="0">
              <a:solidFill>
                <a:srgbClr val="002060"/>
              </a:solidFill>
            </a:endParaRPr>
          </a:p>
        </p:txBody>
      </p:sp>
      <p:sp>
        <p:nvSpPr>
          <p:cNvPr id="3" name="Content Placeholder 2"/>
          <p:cNvSpPr>
            <a:spLocks noGrp="1"/>
          </p:cNvSpPr>
          <p:nvPr>
            <p:ph idx="1"/>
          </p:nvPr>
        </p:nvSpPr>
        <p:spPr/>
        <p:txBody>
          <a:bodyPr>
            <a:normAutofit/>
          </a:bodyPr>
          <a:lstStyle/>
          <a:p>
            <a:r>
              <a:rPr lang="en-CA" sz="2800" dirty="0" smtClean="0">
                <a:solidFill>
                  <a:schemeClr val="accent2"/>
                </a:solidFill>
              </a:rPr>
              <a:t>Administrative Skills</a:t>
            </a:r>
          </a:p>
          <a:p>
            <a:r>
              <a:rPr lang="en-CA" sz="2800" dirty="0" smtClean="0">
                <a:solidFill>
                  <a:schemeClr val="accent2"/>
                </a:solidFill>
              </a:rPr>
              <a:t>Writing Skills</a:t>
            </a:r>
          </a:p>
          <a:p>
            <a:r>
              <a:rPr lang="en-CA" sz="2800" dirty="0" smtClean="0">
                <a:solidFill>
                  <a:schemeClr val="accent2"/>
                </a:solidFill>
              </a:rPr>
              <a:t>Foreign Language</a:t>
            </a:r>
          </a:p>
          <a:p>
            <a:r>
              <a:rPr lang="en-CA" sz="2800" dirty="0" smtClean="0">
                <a:solidFill>
                  <a:schemeClr val="accent2"/>
                </a:solidFill>
              </a:rPr>
              <a:t>Computer Skills</a:t>
            </a:r>
          </a:p>
          <a:p>
            <a:r>
              <a:rPr lang="en-CA" sz="2800" dirty="0" smtClean="0">
                <a:solidFill>
                  <a:schemeClr val="accent2"/>
                </a:solidFill>
              </a:rPr>
              <a:t>Art &amp; Design</a:t>
            </a:r>
          </a:p>
          <a:p>
            <a:r>
              <a:rPr lang="en-CA" sz="2800" dirty="0" smtClean="0">
                <a:solidFill>
                  <a:schemeClr val="accent2"/>
                </a:solidFill>
              </a:rPr>
              <a:t>Telephone Skills</a:t>
            </a:r>
          </a:p>
          <a:p>
            <a:r>
              <a:rPr lang="en-CA" sz="2800" dirty="0" smtClean="0">
                <a:solidFill>
                  <a:schemeClr val="accent2"/>
                </a:solidFill>
              </a:rPr>
              <a:t>Using My Hands</a:t>
            </a:r>
          </a:p>
          <a:p>
            <a:r>
              <a:rPr lang="en-CA" sz="2800" dirty="0" smtClean="0">
                <a:solidFill>
                  <a:schemeClr val="accent2"/>
                </a:solidFill>
              </a:rPr>
              <a:t>People/Customer Skills</a:t>
            </a:r>
            <a:endParaRPr lang="en-CA" sz="2800" dirty="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cap="none" dirty="0" smtClean="0">
                <a:solidFill>
                  <a:srgbClr val="002060"/>
                </a:solidFill>
              </a:rPr>
              <a:t>What Employers Want ?</a:t>
            </a:r>
            <a:endParaRPr lang="en-CA" sz="3600" cap="none" dirty="0">
              <a:solidFill>
                <a:srgbClr val="002060"/>
              </a:solidFill>
            </a:endParaRPr>
          </a:p>
        </p:txBody>
      </p:sp>
      <p:sp>
        <p:nvSpPr>
          <p:cNvPr id="3" name="Content Placeholder 2"/>
          <p:cNvSpPr>
            <a:spLocks noGrp="1"/>
          </p:cNvSpPr>
          <p:nvPr>
            <p:ph idx="1"/>
          </p:nvPr>
        </p:nvSpPr>
        <p:spPr/>
        <p:txBody>
          <a:bodyPr>
            <a:normAutofit/>
          </a:bodyPr>
          <a:lstStyle/>
          <a:p>
            <a:r>
              <a:rPr lang="en-CA" sz="2800" dirty="0" smtClean="0">
                <a:solidFill>
                  <a:schemeClr val="accent2"/>
                </a:solidFill>
              </a:rPr>
              <a:t> Employers want to hire people who have more Employability Skills</a:t>
            </a:r>
          </a:p>
          <a:p>
            <a:r>
              <a:rPr lang="en-CA" sz="2800" dirty="0" smtClean="0">
                <a:solidFill>
                  <a:schemeClr val="accent2"/>
                </a:solidFill>
              </a:rPr>
              <a:t>Employability skills are the knowledge, attributes and experiences that you obtain to help you prepare for your career. These qualities enable you to adapt and manage the constantly changing work environment</a:t>
            </a:r>
            <a:endParaRPr lang="en-CA" sz="2800" dirty="0">
              <a:solidFill>
                <a:schemeClr val="accen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2" descr="https://www.york.ac.uk/media/chemistry/careers/Image%20for%20year%20pages%203-505x378.jpg"/>
          <p:cNvPicPr>
            <a:picLocks noGrp="1" noChangeAspect="1" noChangeArrowheads="1"/>
          </p:cNvPicPr>
          <p:nvPr>
            <p:ph idx="1"/>
          </p:nvPr>
        </p:nvPicPr>
        <p:blipFill>
          <a:blip r:embed="rId2" cstate="print"/>
          <a:srcRect t="31" b="31"/>
          <a:stretch>
            <a:fillRect/>
          </a:stretch>
        </p:blipFill>
        <p:spPr bwMode="auto">
          <a:xfrm>
            <a:off x="1" y="571480"/>
            <a:ext cx="7929586" cy="607223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cap="none" dirty="0" smtClean="0">
                <a:solidFill>
                  <a:srgbClr val="002060"/>
                </a:solidFill>
              </a:rPr>
              <a:t>Share Customer Service Example </a:t>
            </a:r>
            <a:endParaRPr lang="en-CA" sz="3600" cap="none" dirty="0">
              <a:solidFill>
                <a:srgbClr val="002060"/>
              </a:solidFill>
            </a:endParaRPr>
          </a:p>
        </p:txBody>
      </p:sp>
      <p:sp>
        <p:nvSpPr>
          <p:cNvPr id="3" name="Content Placeholder 2"/>
          <p:cNvSpPr>
            <a:spLocks noGrp="1"/>
          </p:cNvSpPr>
          <p:nvPr>
            <p:ph idx="1"/>
          </p:nvPr>
        </p:nvSpPr>
        <p:spPr/>
        <p:txBody>
          <a:bodyPr>
            <a:normAutofit fontScale="92500"/>
          </a:bodyPr>
          <a:lstStyle/>
          <a:p>
            <a:r>
              <a:rPr lang="en-CA" sz="2800" dirty="0" smtClean="0">
                <a:solidFill>
                  <a:schemeClr val="accent2"/>
                </a:solidFill>
              </a:rPr>
              <a:t>Share recent pizza hut order experience </a:t>
            </a:r>
          </a:p>
          <a:p>
            <a:pPr lvl="0"/>
            <a:r>
              <a:rPr lang="en-CA" sz="2800" dirty="0" smtClean="0">
                <a:solidFill>
                  <a:schemeClr val="accent2"/>
                </a:solidFill>
              </a:rPr>
              <a:t>Lack of listening and customer service skills</a:t>
            </a:r>
          </a:p>
          <a:p>
            <a:pPr lvl="0"/>
            <a:r>
              <a:rPr lang="en-CA" sz="2800" dirty="0" smtClean="0">
                <a:solidFill>
                  <a:schemeClr val="accent2"/>
                </a:solidFill>
              </a:rPr>
              <a:t>Lack of patience and ability to receive constrictive feedback</a:t>
            </a:r>
          </a:p>
          <a:p>
            <a:pPr lvl="0"/>
            <a:r>
              <a:rPr lang="en-CA" sz="2800" dirty="0" smtClean="0">
                <a:solidFill>
                  <a:schemeClr val="accent2"/>
                </a:solidFill>
              </a:rPr>
              <a:t>Lack of professionalism – without putting customer on hold speaking in own language</a:t>
            </a:r>
          </a:p>
          <a:p>
            <a:pPr lvl="0"/>
            <a:r>
              <a:rPr lang="en-CA" sz="2800" dirty="0" smtClean="0">
                <a:solidFill>
                  <a:schemeClr val="accent2"/>
                </a:solidFill>
              </a:rPr>
              <a:t>Keeping on hold for 35 minutes and changing CS reps </a:t>
            </a:r>
          </a:p>
          <a:p>
            <a:pPr lvl="0"/>
            <a:r>
              <a:rPr lang="en-CA" sz="2800" dirty="0" smtClean="0">
                <a:solidFill>
                  <a:schemeClr val="accent2"/>
                </a:solidFill>
              </a:rPr>
              <a:t>According to recent survey employers are suffering as employee’s don’t have people skills </a:t>
            </a:r>
          </a:p>
          <a:p>
            <a:pPr lvl="0"/>
            <a:endParaRPr lang="en-CA" dirty="0" smtClean="0"/>
          </a:p>
          <a:p>
            <a:endParaRPr lang="en-C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cap="none" dirty="0" smtClean="0">
                <a:solidFill>
                  <a:srgbClr val="002060"/>
                </a:solidFill>
              </a:rPr>
              <a:t> What are people skills ?</a:t>
            </a:r>
            <a:endParaRPr lang="en-CA" sz="3600" cap="none" dirty="0">
              <a:solidFill>
                <a:srgbClr val="002060"/>
              </a:solidFill>
            </a:endParaRPr>
          </a:p>
        </p:txBody>
      </p:sp>
      <p:sp>
        <p:nvSpPr>
          <p:cNvPr id="3" name="Content Placeholder 2"/>
          <p:cNvSpPr>
            <a:spLocks noGrp="1"/>
          </p:cNvSpPr>
          <p:nvPr>
            <p:ph idx="1"/>
          </p:nvPr>
        </p:nvSpPr>
        <p:spPr/>
        <p:txBody>
          <a:bodyPr>
            <a:normAutofit/>
          </a:bodyPr>
          <a:lstStyle/>
          <a:p>
            <a:r>
              <a:rPr lang="en-CA" dirty="0" smtClean="0"/>
              <a:t>  </a:t>
            </a:r>
            <a:r>
              <a:rPr lang="en-CA" sz="2800" dirty="0" smtClean="0">
                <a:solidFill>
                  <a:schemeClr val="accent2"/>
                </a:solidFill>
              </a:rPr>
              <a:t>People skills are defined as the ability to listen, to communicate and to relate to others on a personal or professional level. </a:t>
            </a:r>
          </a:p>
          <a:p>
            <a:r>
              <a:rPr lang="en-CA" sz="2800" dirty="0" smtClean="0">
                <a:solidFill>
                  <a:schemeClr val="accent2"/>
                </a:solidFill>
              </a:rPr>
              <a:t>Good people skills also extend to include problem-solving abilities, empathy for others and a willingness to work together toward the common good.</a:t>
            </a:r>
          </a:p>
          <a:p>
            <a:r>
              <a:rPr lang="en-CA" sz="2800" dirty="0" smtClean="0">
                <a:solidFill>
                  <a:schemeClr val="accent2"/>
                </a:solidFill>
              </a:rPr>
              <a:t> Ability to Work Under Pressure</a:t>
            </a:r>
          </a:p>
          <a:p>
            <a:endParaRPr lang="en-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cap="none" dirty="0" smtClean="0">
                <a:solidFill>
                  <a:srgbClr val="002060"/>
                </a:solidFill>
              </a:rPr>
              <a:t>People skills (aka) Interpersonal Skills</a:t>
            </a:r>
            <a:endParaRPr lang="en-CA" sz="3600" cap="none" dirty="0">
              <a:solidFill>
                <a:srgbClr val="002060"/>
              </a:solidFill>
            </a:endParaRPr>
          </a:p>
        </p:txBody>
      </p:sp>
      <p:sp>
        <p:nvSpPr>
          <p:cNvPr id="3" name="Content Placeholder 2"/>
          <p:cNvSpPr>
            <a:spLocks noGrp="1"/>
          </p:cNvSpPr>
          <p:nvPr>
            <p:ph idx="1"/>
          </p:nvPr>
        </p:nvSpPr>
        <p:spPr/>
        <p:txBody>
          <a:bodyPr>
            <a:normAutofit/>
          </a:bodyPr>
          <a:lstStyle/>
          <a:p>
            <a:r>
              <a:rPr lang="en-CA" sz="2400" dirty="0" smtClean="0">
                <a:solidFill>
                  <a:schemeClr val="accent2"/>
                </a:solidFill>
              </a:rPr>
              <a:t>Decision Making</a:t>
            </a:r>
          </a:p>
          <a:p>
            <a:r>
              <a:rPr lang="en-CA" sz="2400" dirty="0" smtClean="0">
                <a:solidFill>
                  <a:schemeClr val="accent2"/>
                </a:solidFill>
              </a:rPr>
              <a:t>Time Management</a:t>
            </a:r>
          </a:p>
          <a:p>
            <a:r>
              <a:rPr lang="en-CA" sz="2400" dirty="0" smtClean="0">
                <a:solidFill>
                  <a:schemeClr val="accent2"/>
                </a:solidFill>
              </a:rPr>
              <a:t>Self-motivation</a:t>
            </a:r>
          </a:p>
          <a:p>
            <a:r>
              <a:rPr lang="en-CA" sz="2400" dirty="0" smtClean="0">
                <a:solidFill>
                  <a:schemeClr val="accent2"/>
                </a:solidFill>
              </a:rPr>
              <a:t>Conflict Resolution</a:t>
            </a:r>
          </a:p>
          <a:p>
            <a:r>
              <a:rPr lang="en-CA" sz="2400" dirty="0" smtClean="0">
                <a:solidFill>
                  <a:schemeClr val="accent2"/>
                </a:solidFill>
              </a:rPr>
              <a:t>Leadership</a:t>
            </a:r>
          </a:p>
          <a:p>
            <a:r>
              <a:rPr lang="en-CA" sz="2400" dirty="0" smtClean="0">
                <a:solidFill>
                  <a:schemeClr val="accent2"/>
                </a:solidFill>
              </a:rPr>
              <a:t>Adaptability</a:t>
            </a:r>
          </a:p>
          <a:p>
            <a:r>
              <a:rPr lang="en-CA" sz="2400" dirty="0" smtClean="0">
                <a:solidFill>
                  <a:schemeClr val="accent2"/>
                </a:solidFill>
              </a:rPr>
              <a:t>Active listening skills</a:t>
            </a:r>
          </a:p>
          <a:p>
            <a:r>
              <a:rPr lang="en-CA" sz="2400" dirty="0" smtClean="0">
                <a:solidFill>
                  <a:schemeClr val="accent2"/>
                </a:solidFill>
              </a:rPr>
              <a:t>Flexibility</a:t>
            </a:r>
          </a:p>
          <a:p>
            <a:r>
              <a:rPr lang="en-CA" sz="2400" dirty="0" smtClean="0">
                <a:solidFill>
                  <a:schemeClr val="accent2"/>
                </a:solidFill>
              </a:rPr>
              <a:t>Good judgment</a:t>
            </a:r>
          </a:p>
          <a:p>
            <a:endParaRPr lang="en-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normAutofit/>
          </a:bodyPr>
          <a:lstStyle/>
          <a:p>
            <a:pPr algn="ctr"/>
            <a:r>
              <a:rPr lang="en-CA" sz="3600" cap="none" dirty="0" smtClean="0">
                <a:solidFill>
                  <a:srgbClr val="002060"/>
                </a:solidFill>
              </a:rPr>
              <a:t>What Employers Want ?</a:t>
            </a:r>
            <a:endParaRPr lang="en-CA" sz="3600" cap="none" dirty="0">
              <a:solidFill>
                <a:srgbClr val="002060"/>
              </a:solidFill>
            </a:endParaRPr>
          </a:p>
        </p:txBody>
      </p:sp>
      <p:pic>
        <p:nvPicPr>
          <p:cNvPr id="4" name="Content Placeholder 3" descr="http://www.agriculture.gov.au/SiteCollectionImages/agfood/nat-food-plan/figure2-sub169.jpg"/>
          <p:cNvPicPr>
            <a:picLocks noGrp="1"/>
          </p:cNvPicPr>
          <p:nvPr>
            <p:ph idx="1"/>
          </p:nvPr>
        </p:nvPicPr>
        <p:blipFill>
          <a:blip r:embed="rId2" cstate="print"/>
          <a:srcRect/>
          <a:stretch>
            <a:fillRect/>
          </a:stretch>
        </p:blipFill>
        <p:spPr bwMode="auto">
          <a:xfrm>
            <a:off x="1219200" y="1428736"/>
            <a:ext cx="5715000" cy="450059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76712"/>
          </a:xfrm>
        </p:spPr>
        <p:txBody>
          <a:bodyPr>
            <a:normAutofit/>
          </a:bodyPr>
          <a:lstStyle/>
          <a:p>
            <a:r>
              <a:rPr lang="en-CA" sz="3600" cap="none" dirty="0" smtClean="0">
                <a:solidFill>
                  <a:srgbClr val="002060"/>
                </a:solidFill>
              </a:rPr>
              <a:t>Example of gov job requirement</a:t>
            </a:r>
            <a:endParaRPr lang="en-CA" sz="3600" cap="none" dirty="0">
              <a:solidFill>
                <a:srgbClr val="002060"/>
              </a:solidFill>
            </a:endParaRPr>
          </a:p>
        </p:txBody>
      </p:sp>
      <p:sp>
        <p:nvSpPr>
          <p:cNvPr id="3" name="Content Placeholder 2"/>
          <p:cNvSpPr>
            <a:spLocks noGrp="1"/>
          </p:cNvSpPr>
          <p:nvPr>
            <p:ph idx="1"/>
          </p:nvPr>
        </p:nvSpPr>
        <p:spPr/>
        <p:txBody>
          <a:bodyPr/>
          <a:lstStyle/>
          <a:p>
            <a:r>
              <a:rPr lang="en-CA" sz="2400" dirty="0" smtClean="0">
                <a:solidFill>
                  <a:schemeClr val="accent2"/>
                </a:solidFill>
              </a:rPr>
              <a:t>ALL STREAMS</a:t>
            </a:r>
          </a:p>
          <a:p>
            <a:r>
              <a:rPr lang="en-CA" sz="2400" dirty="0" smtClean="0">
                <a:solidFill>
                  <a:schemeClr val="accent2"/>
                </a:solidFill>
              </a:rPr>
              <a:t>Judgement/Analytical Thinking</a:t>
            </a:r>
          </a:p>
          <a:p>
            <a:r>
              <a:rPr lang="en-CA" sz="2400" dirty="0" smtClean="0">
                <a:solidFill>
                  <a:schemeClr val="accent2"/>
                </a:solidFill>
              </a:rPr>
              <a:t>Focus on Quality and Details </a:t>
            </a:r>
          </a:p>
          <a:p>
            <a:r>
              <a:rPr lang="en-CA" sz="2400" dirty="0" smtClean="0">
                <a:solidFill>
                  <a:schemeClr val="accent2"/>
                </a:solidFill>
              </a:rPr>
              <a:t>Adaptability and Flexibility</a:t>
            </a:r>
          </a:p>
          <a:p>
            <a:r>
              <a:rPr lang="en-CA" sz="2400" dirty="0" smtClean="0">
                <a:solidFill>
                  <a:schemeClr val="accent2"/>
                </a:solidFill>
              </a:rPr>
              <a:t>Values and Ethics </a:t>
            </a:r>
          </a:p>
          <a:p>
            <a:r>
              <a:rPr lang="en-CA" sz="2400" dirty="0" smtClean="0">
                <a:solidFill>
                  <a:schemeClr val="accent2"/>
                </a:solidFill>
              </a:rPr>
              <a:t>Effective Interactive Communication</a:t>
            </a:r>
          </a:p>
          <a:p>
            <a:r>
              <a:rPr lang="en-CA" sz="2400" dirty="0" smtClean="0">
                <a:solidFill>
                  <a:schemeClr val="accent2"/>
                </a:solidFill>
              </a:rPr>
              <a:t>Adaptability and flexibility </a:t>
            </a:r>
          </a:p>
          <a:p>
            <a:r>
              <a:rPr lang="en-CA" sz="2400" dirty="0" smtClean="0">
                <a:solidFill>
                  <a:schemeClr val="accent2"/>
                </a:solidFill>
              </a:rPr>
              <a:t>Time </a:t>
            </a:r>
            <a:r>
              <a:rPr lang="en-CA" sz="2400" dirty="0" err="1" smtClean="0">
                <a:solidFill>
                  <a:schemeClr val="accent2"/>
                </a:solidFill>
              </a:rPr>
              <a:t>manegment</a:t>
            </a:r>
            <a:endParaRPr lang="en-CA" sz="2400" dirty="0" smtClean="0">
              <a:solidFill>
                <a:schemeClr val="accent2"/>
              </a:solidFill>
            </a:endParaRPr>
          </a:p>
          <a:p>
            <a:endParaRPr lang="en-CA"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3600" cap="none" dirty="0" smtClean="0">
                <a:solidFill>
                  <a:srgbClr val="002060"/>
                </a:solidFill>
              </a:rPr>
              <a:t>3 Top industries with employment growth by 2026</a:t>
            </a:r>
            <a:endParaRPr lang="en-CA" sz="3600" cap="none" dirty="0">
              <a:solidFill>
                <a:srgbClr val="002060"/>
              </a:solidFill>
            </a:endParaRPr>
          </a:p>
        </p:txBody>
      </p:sp>
      <p:sp>
        <p:nvSpPr>
          <p:cNvPr id="3" name="Content Placeholder 2"/>
          <p:cNvSpPr>
            <a:spLocks noGrp="1"/>
          </p:cNvSpPr>
          <p:nvPr>
            <p:ph idx="1"/>
          </p:nvPr>
        </p:nvSpPr>
        <p:spPr/>
        <p:txBody>
          <a:bodyPr/>
          <a:lstStyle/>
          <a:p>
            <a:r>
              <a:rPr lang="en-CA" b="1" dirty="0" smtClean="0">
                <a:solidFill>
                  <a:srgbClr val="C00000"/>
                </a:solidFill>
              </a:rPr>
              <a:t>Health care </a:t>
            </a:r>
            <a:r>
              <a:rPr lang="en-CA" dirty="0" smtClean="0"/>
              <a:t>is projected to become the largest employer with 2.2 million workers by 2026, surpassing </a:t>
            </a:r>
            <a:r>
              <a:rPr lang="en-CA" b="1" dirty="0" smtClean="0">
                <a:solidFill>
                  <a:srgbClr val="C00000"/>
                </a:solidFill>
              </a:rPr>
              <a:t>retail trade </a:t>
            </a:r>
            <a:r>
              <a:rPr lang="en-CA" dirty="0" smtClean="0"/>
              <a:t>by 83,000 workers. </a:t>
            </a:r>
            <a:r>
              <a:rPr lang="en-CA" b="1" dirty="0" smtClean="0">
                <a:solidFill>
                  <a:srgbClr val="C00000"/>
                </a:solidFill>
              </a:rPr>
              <a:t>Construction</a:t>
            </a:r>
            <a:r>
              <a:rPr lang="en-CA" dirty="0" smtClean="0"/>
              <a:t> is expected to remain in third position with 1.5 million workers. With a total of 5.9 million workers by the end of the projection period, those three industries are expected to account for 30% of overall employment</a:t>
            </a: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rPr>
              <a:t>Rexdale Women’s Centre	</a:t>
            </a:r>
            <a:r>
              <a:rPr lang="en-US" dirty="0" smtClean="0"/>
              <a:t> </a:t>
            </a:r>
            <a:r>
              <a:rPr lang="en-US" dirty="0" smtClean="0">
                <a:solidFill>
                  <a:schemeClr val="accent2"/>
                </a:solidFill>
              </a:rPr>
              <a:t>Intro</a:t>
            </a:r>
            <a:r>
              <a:rPr lang="en-US" dirty="0" smtClean="0"/>
              <a:t> :</a:t>
            </a:r>
            <a:endParaRPr lang="en-CA" dirty="0"/>
          </a:p>
        </p:txBody>
      </p:sp>
      <p:sp>
        <p:nvSpPr>
          <p:cNvPr id="3" name="Content Placeholder 2"/>
          <p:cNvSpPr>
            <a:spLocks noGrp="1"/>
          </p:cNvSpPr>
          <p:nvPr>
            <p:ph idx="1"/>
          </p:nvPr>
        </p:nvSpPr>
        <p:spPr/>
        <p:txBody>
          <a:bodyPr>
            <a:normAutofit/>
          </a:bodyPr>
          <a:lstStyle/>
          <a:p>
            <a:pPr lvl="1"/>
            <a:r>
              <a:rPr lang="en-US" sz="3200" b="1" cap="all" dirty="0" smtClean="0">
                <a:ln w="500">
                  <a:solidFill>
                    <a:schemeClr val="tx2">
                      <a:shade val="20000"/>
                      <a:satMod val="120000"/>
                    </a:schemeClr>
                  </a:solidFill>
                </a:ln>
                <a:solidFill>
                  <a:srgbClr val="002060"/>
                </a:solidFill>
                <a:latin typeface="+mj-lt"/>
                <a:ea typeface="+mj-ea"/>
                <a:cs typeface="+mj-cs"/>
              </a:rPr>
              <a:t>R.W.C is an independent, not for profit, agency that serves high-needed women and their family members residing in the GTA.</a:t>
            </a:r>
          </a:p>
          <a:p>
            <a:pPr lvl="1">
              <a:buFont typeface="Wingdings" pitchFamily="2" charset="2"/>
              <a:buChar char="§"/>
            </a:pPr>
            <a:endParaRPr lang="en-US" sz="3200" b="1" cap="all" dirty="0" smtClean="0">
              <a:ln w="500">
                <a:solidFill>
                  <a:schemeClr val="tx2">
                    <a:shade val="20000"/>
                    <a:satMod val="120000"/>
                  </a:schemeClr>
                </a:solidFill>
              </a:ln>
              <a:solidFill>
                <a:srgbClr val="002060"/>
              </a:solidFill>
              <a:latin typeface="+mj-lt"/>
              <a:ea typeface="+mj-ea"/>
              <a:cs typeface="+mj-cs"/>
            </a:endParaRPr>
          </a:p>
          <a:p>
            <a:pPr lvl="1">
              <a:buFont typeface="Wingdings" pitchFamily="2" charset="2"/>
              <a:buChar char="§"/>
            </a:pPr>
            <a:r>
              <a:rPr lang="en-US" sz="3200" b="1" cap="all" dirty="0" smtClean="0">
                <a:ln w="500">
                  <a:solidFill>
                    <a:schemeClr val="tx2">
                      <a:shade val="20000"/>
                      <a:satMod val="120000"/>
                    </a:schemeClr>
                  </a:solidFill>
                </a:ln>
                <a:solidFill>
                  <a:srgbClr val="002060"/>
                </a:solidFill>
                <a:latin typeface="+mj-lt"/>
                <a:ea typeface="+mj-ea"/>
                <a:cs typeface="+mj-cs"/>
              </a:rPr>
              <a:t>R. W. C was established in 1978 and was incorporated in 1982.</a:t>
            </a:r>
          </a:p>
          <a:p>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cap="none" dirty="0" smtClean="0">
                <a:solidFill>
                  <a:srgbClr val="002060"/>
                </a:solidFill>
              </a:rPr>
              <a:t>Employment: Manufacturing sector</a:t>
            </a:r>
            <a:endParaRPr lang="en-CA" sz="3600" cap="none"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r>
              <a:rPr lang="en-CA" b="1" dirty="0" smtClean="0"/>
              <a:t>1. Fabricated Metal Products and Machinery</a:t>
            </a:r>
            <a:endParaRPr lang="en-CA" dirty="0" smtClean="0"/>
          </a:p>
          <a:p>
            <a:r>
              <a:rPr lang="en-CA" b="1" dirty="0" smtClean="0"/>
              <a:t>2. Food and Beverage Products</a:t>
            </a:r>
            <a:endParaRPr lang="en-CA" dirty="0" smtClean="0"/>
          </a:p>
          <a:p>
            <a:r>
              <a:rPr lang="en-CA" b="1" dirty="0" smtClean="0"/>
              <a:t>3. Motor Vehicles, Trailers and Parts</a:t>
            </a:r>
            <a:endParaRPr lang="en-CA" dirty="0" smtClean="0"/>
          </a:p>
          <a:p>
            <a:r>
              <a:rPr lang="en-CA" b="1" dirty="0" smtClean="0"/>
              <a:t>4. Plastics and Rubber Products</a:t>
            </a:r>
            <a:endParaRPr lang="en-CA" dirty="0" smtClean="0"/>
          </a:p>
          <a:p>
            <a:r>
              <a:rPr lang="en-CA" b="1" dirty="0" smtClean="0"/>
              <a:t>5. Aerospace, Rail, Ship and Other Transp. Equip.</a:t>
            </a:r>
            <a:endParaRPr lang="en-CA" dirty="0" smtClean="0"/>
          </a:p>
          <a:p>
            <a:r>
              <a:rPr lang="en-CA" b="1" dirty="0" smtClean="0"/>
              <a:t>6. Primary Metals and Mineral Products</a:t>
            </a:r>
            <a:endParaRPr lang="en-CA" dirty="0" smtClean="0"/>
          </a:p>
          <a:p>
            <a:r>
              <a:rPr lang="en-CA" b="1" dirty="0" smtClean="0"/>
              <a:t>7. Miscellaneous Manufacturing</a:t>
            </a:r>
            <a:endParaRPr lang="en-CA" dirty="0" smtClean="0"/>
          </a:p>
          <a:p>
            <a:r>
              <a:rPr lang="en-CA" b="1" dirty="0" smtClean="0"/>
              <a:t>8. Chemical Products</a:t>
            </a:r>
            <a:endParaRPr lang="en-CA" dirty="0" smtClean="0"/>
          </a:p>
          <a:p>
            <a:r>
              <a:rPr lang="en-CA" b="1" dirty="0" smtClean="0"/>
              <a:t>9. Wood Products</a:t>
            </a:r>
            <a:endParaRPr lang="en-CA" dirty="0" smtClean="0"/>
          </a:p>
          <a:p>
            <a:r>
              <a:rPr lang="en-CA" b="1" dirty="0" smtClean="0"/>
              <a:t>10. Textiles, Clothing, Leather and Furniture</a:t>
            </a:r>
            <a:endParaRPr lang="en-CA" dirty="0" smtClean="0"/>
          </a:p>
          <a:p>
            <a:r>
              <a:rPr lang="en-CA" b="1" dirty="0" smtClean="0">
                <a:solidFill>
                  <a:srgbClr val="C00000"/>
                </a:solidFill>
              </a:rPr>
              <a:t> 11.Printing and Related Activities</a:t>
            </a:r>
            <a:r>
              <a:rPr lang="en-CA" dirty="0" smtClean="0">
                <a:solidFill>
                  <a:srgbClr val="C00000"/>
                </a:solidFill>
              </a:rPr>
              <a:t> -0.9%</a:t>
            </a:r>
            <a:endParaRPr lang="en-CA" dirty="0" smtClean="0"/>
          </a:p>
          <a:p>
            <a:r>
              <a:rPr lang="en-CA" b="1" dirty="0" smtClean="0">
                <a:solidFill>
                  <a:srgbClr val="C00000"/>
                </a:solidFill>
              </a:rPr>
              <a:t>12.Computer, Electronic and Electrical Products</a:t>
            </a:r>
            <a:r>
              <a:rPr lang="en-CA" dirty="0" smtClean="0">
                <a:solidFill>
                  <a:srgbClr val="C00000"/>
                </a:solidFill>
              </a:rPr>
              <a:t> -1.2%</a:t>
            </a:r>
          </a:p>
          <a:p>
            <a:r>
              <a:rPr lang="en-CA" b="1" dirty="0" smtClean="0">
                <a:solidFill>
                  <a:srgbClr val="C00000"/>
                </a:solidFill>
              </a:rPr>
              <a:t>13. Paper Manufacturing</a:t>
            </a:r>
            <a:r>
              <a:rPr lang="en-CA" dirty="0" smtClean="0">
                <a:solidFill>
                  <a:srgbClr val="C00000"/>
                </a:solidFill>
              </a:rPr>
              <a:t> -1.4%</a:t>
            </a:r>
          </a:p>
          <a:p>
            <a:endParaRPr lang="en-C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cap="none" dirty="0" smtClean="0">
                <a:solidFill>
                  <a:srgbClr val="002060"/>
                </a:solidFill>
              </a:rPr>
              <a:t>Population entering workforce by 2026</a:t>
            </a:r>
            <a:endParaRPr lang="en-CA" sz="3600" cap="none" dirty="0">
              <a:solidFill>
                <a:srgbClr val="002060"/>
              </a:solidFill>
            </a:endParaRPr>
          </a:p>
        </p:txBody>
      </p:sp>
      <p:sp>
        <p:nvSpPr>
          <p:cNvPr id="3" name="Content Placeholder 2"/>
          <p:cNvSpPr>
            <a:spLocks noGrp="1"/>
          </p:cNvSpPr>
          <p:nvPr>
            <p:ph idx="1"/>
          </p:nvPr>
        </p:nvSpPr>
        <p:spPr/>
        <p:txBody>
          <a:bodyPr/>
          <a:lstStyle/>
          <a:p>
            <a:endParaRPr lang="en-CA" dirty="0"/>
          </a:p>
        </p:txBody>
      </p:sp>
      <p:pic>
        <p:nvPicPr>
          <p:cNvPr id="4" name="Picture 3" descr="Bar figure showing the percentage distribution of the working-age population by age group in 1976, 1986, 1996, 2006, 2016 and 2026. The data is shown on the table following this figure"/>
          <p:cNvPicPr/>
          <p:nvPr/>
        </p:nvPicPr>
        <p:blipFill>
          <a:blip r:embed="rId2" cstate="print"/>
          <a:srcRect/>
          <a:stretch>
            <a:fillRect/>
          </a:stretch>
        </p:blipFill>
        <p:spPr bwMode="auto">
          <a:xfrm>
            <a:off x="467544" y="1628800"/>
            <a:ext cx="6858000" cy="441293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239000" cy="1143000"/>
          </a:xfrm>
        </p:spPr>
        <p:txBody>
          <a:bodyPr>
            <a:normAutofit/>
          </a:bodyPr>
          <a:lstStyle/>
          <a:p>
            <a:r>
              <a:rPr lang="en-CA" sz="3600" cap="none" dirty="0" smtClean="0">
                <a:solidFill>
                  <a:srgbClr val="002060"/>
                </a:solidFill>
              </a:rPr>
              <a:t>How to excel in Canadian workforce</a:t>
            </a:r>
            <a:endParaRPr lang="en-CA" sz="3600" cap="none" dirty="0">
              <a:solidFill>
                <a:srgbClr val="002060"/>
              </a:solidFill>
            </a:endParaRPr>
          </a:p>
        </p:txBody>
      </p:sp>
      <p:sp>
        <p:nvSpPr>
          <p:cNvPr id="3" name="Content Placeholder 2"/>
          <p:cNvSpPr>
            <a:spLocks noGrp="1"/>
          </p:cNvSpPr>
          <p:nvPr>
            <p:ph idx="1"/>
          </p:nvPr>
        </p:nvSpPr>
        <p:spPr/>
        <p:txBody>
          <a:bodyPr/>
          <a:lstStyle/>
          <a:p>
            <a:pPr>
              <a:spcBef>
                <a:spcPct val="0"/>
              </a:spcBef>
            </a:pPr>
            <a:r>
              <a:rPr lang="en-CA" sz="2800" dirty="0" smtClean="0">
                <a:solidFill>
                  <a:schemeClr val="accent2"/>
                </a:solidFill>
              </a:rPr>
              <a:t>By educating newcomers about Canadian workplace values</a:t>
            </a:r>
          </a:p>
          <a:p>
            <a:pPr lvl="1">
              <a:buFont typeface="Wingdings" pitchFamily="2" charset="2"/>
              <a:buChar char="Ø"/>
            </a:pPr>
            <a:r>
              <a:rPr lang="en-CA" sz="1600" dirty="0" smtClean="0">
                <a:solidFill>
                  <a:schemeClr val="accent2"/>
                </a:solidFill>
              </a:rPr>
              <a:t>environment is more open and gives you  opportunities to show your overall personality, take initiatives, show cultural respect, importance of team work, </a:t>
            </a:r>
          </a:p>
          <a:p>
            <a:pPr lvl="1">
              <a:buFont typeface="Wingdings" pitchFamily="2" charset="2"/>
              <a:buChar char="Ø"/>
            </a:pPr>
            <a:r>
              <a:rPr lang="en-CA" sz="1600" dirty="0" smtClean="0">
                <a:solidFill>
                  <a:schemeClr val="accent2"/>
                </a:solidFill>
              </a:rPr>
              <a:t>Freedom to voice your opinion and express yourself and your feelings ( which helps creative people to generate new ideas and  provide new opportunities </a:t>
            </a:r>
          </a:p>
          <a:p>
            <a:endParaRPr lang="en-C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cap="none" dirty="0" smtClean="0">
                <a:solidFill>
                  <a:srgbClr val="002060"/>
                </a:solidFill>
              </a:rPr>
              <a:t>How to excel in Canadian workforce</a:t>
            </a:r>
            <a:endParaRPr lang="en-CA" sz="3600" cap="none" dirty="0">
              <a:solidFill>
                <a:srgbClr val="002060"/>
              </a:solidFill>
            </a:endParaRPr>
          </a:p>
        </p:txBody>
      </p:sp>
      <p:sp>
        <p:nvSpPr>
          <p:cNvPr id="3" name="Content Placeholder 2"/>
          <p:cNvSpPr>
            <a:spLocks noGrp="1"/>
          </p:cNvSpPr>
          <p:nvPr>
            <p:ph idx="1"/>
          </p:nvPr>
        </p:nvSpPr>
        <p:spPr/>
        <p:txBody>
          <a:bodyPr/>
          <a:lstStyle/>
          <a:p>
            <a:pPr>
              <a:buNone/>
            </a:pPr>
            <a:r>
              <a:rPr lang="en-CA" sz="2400" dirty="0" smtClean="0">
                <a:solidFill>
                  <a:schemeClr val="accent2"/>
                </a:solidFill>
              </a:rPr>
              <a:t>By offering newcomers informative workshops</a:t>
            </a:r>
          </a:p>
          <a:p>
            <a:pPr>
              <a:buNone/>
            </a:pPr>
            <a:r>
              <a:rPr lang="en-CA" sz="2400" dirty="0" smtClean="0">
                <a:solidFill>
                  <a:schemeClr val="accent2"/>
                </a:solidFill>
              </a:rPr>
              <a:t>People succeed by:</a:t>
            </a:r>
          </a:p>
          <a:p>
            <a:pPr>
              <a:buFont typeface="Wingdings" pitchFamily="2" charset="2"/>
              <a:buChar char="Ø"/>
            </a:pPr>
            <a:r>
              <a:rPr lang="en-CA" sz="2400" dirty="0" smtClean="0">
                <a:solidFill>
                  <a:schemeClr val="accent2"/>
                </a:solidFill>
              </a:rPr>
              <a:t>Building Confidence </a:t>
            </a:r>
          </a:p>
          <a:p>
            <a:pPr>
              <a:buFont typeface="Wingdings" pitchFamily="2" charset="2"/>
              <a:buChar char="Ø"/>
            </a:pPr>
            <a:r>
              <a:rPr lang="en-CA" sz="2400" dirty="0" smtClean="0">
                <a:solidFill>
                  <a:schemeClr val="accent2"/>
                </a:solidFill>
              </a:rPr>
              <a:t>Showcasing leadership qualities</a:t>
            </a:r>
          </a:p>
          <a:p>
            <a:pPr>
              <a:buFont typeface="Wingdings" pitchFamily="2" charset="2"/>
              <a:buChar char="Ø"/>
            </a:pPr>
            <a:r>
              <a:rPr lang="en-CA" sz="2400" dirty="0" smtClean="0">
                <a:solidFill>
                  <a:schemeClr val="accent2"/>
                </a:solidFill>
              </a:rPr>
              <a:t>Asking questions </a:t>
            </a:r>
          </a:p>
          <a:p>
            <a:pPr>
              <a:buFont typeface="Wingdings" pitchFamily="2" charset="2"/>
              <a:buChar char="Ø"/>
            </a:pPr>
            <a:r>
              <a:rPr lang="en-CA" sz="2400" dirty="0" smtClean="0">
                <a:solidFill>
                  <a:schemeClr val="accent2"/>
                </a:solidFill>
              </a:rPr>
              <a:t>Engaging and networking with others</a:t>
            </a:r>
          </a:p>
          <a:p>
            <a:pPr>
              <a:buFont typeface="Wingdings" pitchFamily="2" charset="2"/>
              <a:buChar char="Ø"/>
            </a:pPr>
            <a:r>
              <a:rPr lang="en-CA" sz="2400" dirty="0" smtClean="0">
                <a:solidFill>
                  <a:schemeClr val="accent2"/>
                </a:solidFill>
              </a:rPr>
              <a:t>Personnel Branding</a:t>
            </a:r>
          </a:p>
          <a:p>
            <a:pPr>
              <a:buFont typeface="Wingdings" pitchFamily="2" charset="2"/>
              <a:buChar char="Ø"/>
            </a:pPr>
            <a:r>
              <a:rPr lang="en-CA" sz="2400" dirty="0" smtClean="0">
                <a:solidFill>
                  <a:schemeClr val="accent2"/>
                </a:solidFill>
              </a:rPr>
              <a:t>Explore volunteer </a:t>
            </a:r>
            <a:r>
              <a:rPr lang="en-CA" sz="2400" dirty="0" smtClean="0">
                <a:solidFill>
                  <a:schemeClr val="accent2"/>
                </a:solidFill>
              </a:rPr>
              <a:t>opportunities</a:t>
            </a:r>
            <a:endParaRPr lang="en-CA" sz="2400" dirty="0" smtClean="0">
              <a:solidFill>
                <a:schemeClr val="accent2"/>
              </a:solidFill>
            </a:endParaRPr>
          </a:p>
          <a:p>
            <a:pPr>
              <a:buFont typeface="Wingdings" pitchFamily="2" charset="2"/>
              <a:buChar char="v"/>
            </a:pPr>
            <a:r>
              <a:rPr lang="en-CA" sz="2400" b="1" dirty="0" smtClean="0">
                <a:solidFill>
                  <a:srgbClr val="C00000"/>
                </a:solidFill>
              </a:rPr>
              <a:t>Knowing who you are is very crucial </a:t>
            </a:r>
            <a:r>
              <a:rPr lang="en-CA" sz="2400" b="1" dirty="0" smtClean="0">
                <a:solidFill>
                  <a:srgbClr val="C00000"/>
                </a:solidFill>
                <a:sym typeface="Wingdings" pitchFamily="2" charset="2"/>
              </a:rPr>
              <a:t></a:t>
            </a:r>
            <a:endParaRPr lang="en-CA" sz="2400" b="1" dirty="0" smtClean="0">
              <a:solidFill>
                <a:srgbClr val="C00000"/>
              </a:solidFill>
            </a:endParaRPr>
          </a:p>
          <a:p>
            <a:endParaRPr lang="en-CA" dirty="0"/>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solidFill>
                  <a:schemeClr val="accent2"/>
                </a:solidFill>
              </a:rPr>
              <a:t>Employment  Success for Newcomer Women</a:t>
            </a:r>
            <a:endParaRPr lang="en-CA" sz="3400" dirty="0">
              <a:solidFill>
                <a:schemeClr val="accent2"/>
              </a:solidFill>
            </a:endParaRPr>
          </a:p>
        </p:txBody>
      </p:sp>
      <p:pic>
        <p:nvPicPr>
          <p:cNvPr id="4" name="Picture 4"/>
          <p:cNvPicPr>
            <a:picLocks noGrp="1" noChangeAspect="1" noChangeArrowheads="1"/>
          </p:cNvPicPr>
          <p:nvPr>
            <p:ph idx="1"/>
          </p:nvPr>
        </p:nvPicPr>
        <p:blipFill>
          <a:blip r:embed="rId2" cstate="print"/>
          <a:srcRect/>
          <a:stretch>
            <a:fillRect/>
          </a:stretch>
        </p:blipFill>
        <p:spPr bwMode="auto">
          <a:xfrm>
            <a:off x="457200" y="1900091"/>
            <a:ext cx="7239000" cy="426590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2276872"/>
          </a:xfrm>
        </p:spPr>
        <p:txBody>
          <a:bodyPr>
            <a:normAutofit/>
          </a:bodyPr>
          <a:lstStyle/>
          <a:p>
            <a:r>
              <a:rPr lang="en-GB" sz="3400" dirty="0" smtClean="0">
                <a:solidFill>
                  <a:schemeClr val="accent2"/>
                </a:solidFill>
              </a:rPr>
              <a:t>Climb</a:t>
            </a:r>
            <a:r>
              <a:rPr lang="en-GB" sz="2400" dirty="0" smtClean="0">
                <a:latin typeface="Arial Bold" charset="0"/>
                <a:cs typeface="Arial Bold" charset="0"/>
              </a:rPr>
              <a:t> </a:t>
            </a:r>
            <a:r>
              <a:rPr lang="en-GB" sz="3400" dirty="0" smtClean="0">
                <a:solidFill>
                  <a:schemeClr val="accent2"/>
                </a:solidFill>
              </a:rPr>
              <a:t>the Ladder of Life</a:t>
            </a:r>
            <a:br>
              <a:rPr lang="en-GB" sz="3400" dirty="0" smtClean="0">
                <a:solidFill>
                  <a:schemeClr val="accent2"/>
                </a:solidFill>
              </a:rPr>
            </a:br>
            <a:r>
              <a:rPr lang="en-GB" sz="3400" dirty="0" smtClean="0">
                <a:solidFill>
                  <a:schemeClr val="accent2"/>
                </a:solidFill>
              </a:rPr>
              <a:t>Recognise</a:t>
            </a:r>
            <a:r>
              <a:rPr lang="en-GB" sz="3400" dirty="0" smtClean="0">
                <a:solidFill>
                  <a:schemeClr val="accent2"/>
                </a:solidFill>
              </a:rPr>
              <a:t>, Develop and Sell Your Employability Skills</a:t>
            </a:r>
            <a:r>
              <a:rPr lang="en-US" sz="3400" dirty="0" smtClean="0">
                <a:solidFill>
                  <a:schemeClr val="accent2"/>
                </a:solidFill>
              </a:rPr>
              <a:t/>
            </a:r>
            <a:br>
              <a:rPr lang="en-US" sz="3400" dirty="0" smtClean="0">
                <a:solidFill>
                  <a:schemeClr val="accent2"/>
                </a:solidFill>
              </a:rPr>
            </a:br>
            <a:endParaRPr lang="en-CA" sz="3400" dirty="0">
              <a:solidFill>
                <a:schemeClr val="accent2"/>
              </a:solidFill>
            </a:endParaRPr>
          </a:p>
        </p:txBody>
      </p:sp>
      <p:pic>
        <p:nvPicPr>
          <p:cNvPr id="4" name="Picture 1"/>
          <p:cNvPicPr>
            <a:picLocks noGrp="1" noChangeAspect="1"/>
          </p:cNvPicPr>
          <p:nvPr>
            <p:ph idx="1"/>
          </p:nvPr>
        </p:nvPicPr>
        <p:blipFill>
          <a:blip r:embed="rId2" cstate="print"/>
          <a:srcRect t="12597" b="12597"/>
          <a:stretch>
            <a:fillRect/>
          </a:stretch>
        </p:blipFill>
        <p:spPr bwMode="auto">
          <a:xfrm>
            <a:off x="876300" y="2571745"/>
            <a:ext cx="6400800" cy="385539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Rexdale Women’s Centre</a:t>
            </a:r>
            <a:endParaRPr lang="en-CA" dirty="0"/>
          </a:p>
        </p:txBody>
      </p:sp>
      <p:sp>
        <p:nvSpPr>
          <p:cNvPr id="3" name="Content Placeholder 2"/>
          <p:cNvSpPr>
            <a:spLocks noGrp="1"/>
          </p:cNvSpPr>
          <p:nvPr>
            <p:ph idx="1"/>
          </p:nvPr>
        </p:nvSpPr>
        <p:spPr/>
        <p:txBody>
          <a:bodyPr/>
          <a:lstStyle/>
          <a:p>
            <a:pPr algn="ctr">
              <a:buFont typeface="Wingdings" pitchFamily="2" charset="2"/>
              <a:buNone/>
            </a:pPr>
            <a:endParaRPr lang="en-US" sz="2800" b="1" dirty="0" smtClean="0">
              <a:solidFill>
                <a:srgbClr val="660033"/>
              </a:solidFill>
            </a:endParaRPr>
          </a:p>
          <a:p>
            <a:pPr algn="ctr">
              <a:buFont typeface="Wingdings" pitchFamily="2" charset="2"/>
              <a:buNone/>
            </a:pPr>
            <a:endParaRPr lang="en-US" sz="2800" b="1" dirty="0" smtClean="0">
              <a:solidFill>
                <a:srgbClr val="660033"/>
              </a:solidFill>
            </a:endParaRPr>
          </a:p>
          <a:p>
            <a:pPr algn="ctr">
              <a:buFont typeface="Wingdings" pitchFamily="2" charset="2"/>
              <a:buNone/>
            </a:pPr>
            <a:endParaRPr lang="en-US" sz="2800" b="1" dirty="0" smtClean="0">
              <a:solidFill>
                <a:srgbClr val="660033"/>
              </a:solidFill>
            </a:endParaRPr>
          </a:p>
          <a:p>
            <a:pPr algn="ctr">
              <a:buFont typeface="Wingdings" pitchFamily="2" charset="2"/>
              <a:buNone/>
            </a:pPr>
            <a:endParaRPr lang="en-US" sz="2800" b="1" dirty="0" smtClean="0">
              <a:solidFill>
                <a:srgbClr val="660033"/>
              </a:solidFill>
            </a:endParaRPr>
          </a:p>
          <a:p>
            <a:pPr algn="ctr">
              <a:buFont typeface="Wingdings" pitchFamily="2" charset="2"/>
              <a:buNone/>
            </a:pPr>
            <a:endParaRPr lang="en-US" sz="2800" b="1" dirty="0" smtClean="0">
              <a:solidFill>
                <a:srgbClr val="660033"/>
              </a:solidFill>
            </a:endParaRPr>
          </a:p>
          <a:p>
            <a:pPr algn="ctr">
              <a:buFont typeface="Wingdings" pitchFamily="2" charset="2"/>
              <a:buNone/>
            </a:pPr>
            <a:endParaRPr lang="en-US" sz="2800" b="1" dirty="0" smtClean="0">
              <a:solidFill>
                <a:srgbClr val="660033"/>
              </a:solidFill>
            </a:endParaRPr>
          </a:p>
          <a:p>
            <a:pPr algn="ctr">
              <a:buFont typeface="Wingdings" pitchFamily="2" charset="2"/>
              <a:buNone/>
            </a:pPr>
            <a:r>
              <a:rPr lang="en-US" sz="2400" b="1" dirty="0" smtClean="0">
                <a:solidFill>
                  <a:schemeClr val="accent2"/>
                </a:solidFill>
              </a:rPr>
              <a:t>Thank </a:t>
            </a:r>
            <a:r>
              <a:rPr lang="en-US" sz="2400" b="1" dirty="0" smtClean="0">
                <a:solidFill>
                  <a:schemeClr val="accent2"/>
                </a:solidFill>
              </a:rPr>
              <a:t>you </a:t>
            </a:r>
            <a:r>
              <a:rPr lang="en-US" sz="2400" b="1" dirty="0" smtClean="0">
                <a:solidFill>
                  <a:schemeClr val="accent2"/>
                </a:solidFill>
                <a:sym typeface="Wingdings" pitchFamily="2" charset="2"/>
              </a:rPr>
              <a:t></a:t>
            </a:r>
            <a:endParaRPr lang="en-US" sz="2400" b="1" dirty="0" smtClean="0">
              <a:solidFill>
                <a:schemeClr val="accent2"/>
              </a:solidFill>
            </a:endParaRPr>
          </a:p>
          <a:p>
            <a:pPr algn="ctr">
              <a:buFont typeface="Wingdings" pitchFamily="2" charset="2"/>
              <a:buNone/>
            </a:pPr>
            <a:r>
              <a:rPr lang="en-US" sz="2400" b="1" dirty="0" smtClean="0">
                <a:solidFill>
                  <a:schemeClr val="accent2"/>
                </a:solidFill>
              </a:rPr>
              <a:t>Reena Bhuchar </a:t>
            </a:r>
          </a:p>
          <a:p>
            <a:pPr algn="ctr"/>
            <a:endParaRPr lang="en-CA" sz="2400" b="1" dirty="0">
              <a:solidFill>
                <a:schemeClr val="accent2"/>
              </a:solidFill>
            </a:endParaRPr>
          </a:p>
        </p:txBody>
      </p:sp>
      <p:pic>
        <p:nvPicPr>
          <p:cNvPr id="4" name="Picture 2" descr="questions-and-answer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5000" y="1981200"/>
            <a:ext cx="4953000" cy="228600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355160" cy="1143000"/>
          </a:xfrm>
        </p:spPr>
        <p:txBody>
          <a:bodyPr>
            <a:normAutofit/>
          </a:bodyPr>
          <a:lstStyle/>
          <a:p>
            <a:pPr algn="ctr"/>
            <a:r>
              <a:rPr lang="en-US" sz="3600" dirty="0" smtClean="0">
                <a:solidFill>
                  <a:srgbClr val="002060"/>
                </a:solidFill>
              </a:rPr>
              <a:t>Successful Newcomer Integration</a:t>
            </a:r>
            <a:endParaRPr lang="en-CA" sz="3600" dirty="0">
              <a:solidFill>
                <a:srgbClr val="002060"/>
              </a:solidFill>
            </a:endParaRPr>
          </a:p>
        </p:txBody>
      </p:sp>
      <p:sp>
        <p:nvSpPr>
          <p:cNvPr id="3" name="Content Placeholder 2"/>
          <p:cNvSpPr>
            <a:spLocks noGrp="1"/>
          </p:cNvSpPr>
          <p:nvPr>
            <p:ph idx="1"/>
          </p:nvPr>
        </p:nvSpPr>
        <p:spPr/>
        <p:txBody>
          <a:bodyPr>
            <a:normAutofit/>
          </a:bodyPr>
          <a:lstStyle/>
          <a:p>
            <a:pPr>
              <a:buNone/>
            </a:pPr>
            <a:endParaRPr lang="en-CA" sz="2800" b="1" i="1" cap="all" dirty="0" smtClean="0">
              <a:ln w="500">
                <a:solidFill>
                  <a:schemeClr val="tx2">
                    <a:shade val="20000"/>
                    <a:satMod val="120000"/>
                  </a:schemeClr>
                </a:solidFill>
              </a:ln>
              <a:solidFill>
                <a:schemeClr val="accent2"/>
              </a:solidFill>
              <a:latin typeface="+mj-lt"/>
              <a:ea typeface="+mj-ea"/>
              <a:cs typeface="+mj-cs"/>
            </a:endParaRPr>
          </a:p>
          <a:p>
            <a:pPr>
              <a:buNone/>
            </a:pPr>
            <a:r>
              <a:rPr lang="en-CA" sz="2800" b="1" i="1" cap="all" dirty="0" smtClean="0">
                <a:ln w="500">
                  <a:solidFill>
                    <a:schemeClr val="tx2">
                      <a:shade val="20000"/>
                      <a:satMod val="120000"/>
                    </a:schemeClr>
                  </a:solidFill>
                </a:ln>
                <a:solidFill>
                  <a:schemeClr val="accent2"/>
                </a:solidFill>
                <a:latin typeface="+mj-lt"/>
                <a:ea typeface="+mj-ea"/>
                <a:cs typeface="+mj-cs"/>
              </a:rPr>
              <a:t>Successful integration is defined as </a:t>
            </a:r>
          </a:p>
          <a:p>
            <a:pPr>
              <a:buNone/>
            </a:pPr>
            <a:endParaRPr lang="en-CA" sz="2800" b="1" i="1" cap="all" dirty="0" smtClean="0">
              <a:ln w="500">
                <a:solidFill>
                  <a:schemeClr val="tx2">
                    <a:shade val="20000"/>
                    <a:satMod val="120000"/>
                  </a:schemeClr>
                </a:solidFill>
              </a:ln>
              <a:solidFill>
                <a:schemeClr val="accent2"/>
              </a:solidFill>
              <a:latin typeface="+mj-lt"/>
              <a:ea typeface="+mj-ea"/>
              <a:cs typeface="+mj-cs"/>
            </a:endParaRPr>
          </a:p>
          <a:p>
            <a:pPr>
              <a:buNone/>
            </a:pPr>
            <a:r>
              <a:rPr lang="en-CA" sz="2800" b="1" i="1" cap="all" dirty="0" smtClean="0">
                <a:ln w="500">
                  <a:solidFill>
                    <a:schemeClr val="tx2">
                      <a:shade val="20000"/>
                      <a:satMod val="120000"/>
                    </a:schemeClr>
                  </a:solidFill>
                </a:ln>
                <a:solidFill>
                  <a:schemeClr val="accent2"/>
                </a:solidFill>
                <a:latin typeface="+mj-lt"/>
                <a:ea typeface="+mj-ea"/>
                <a:cs typeface="+mj-cs"/>
              </a:rPr>
              <a:t>“the ability to contribute, free of barriers, to every dimension of Canadian life – economic, social, cultural, and political.” </a:t>
            </a:r>
          </a:p>
          <a:p>
            <a:endParaRPr lang="en-CA" sz="3200" b="1" cap="all" dirty="0" smtClean="0">
              <a:ln w="500">
                <a:solidFill>
                  <a:schemeClr val="tx2">
                    <a:shade val="20000"/>
                    <a:satMod val="120000"/>
                  </a:schemeClr>
                </a:solidFill>
              </a:ln>
              <a:solidFill>
                <a:schemeClr val="bg2">
                  <a:lumMod val="90000"/>
                  <a:lumOff val="10000"/>
                </a:schemeClr>
              </a:solidFill>
              <a:latin typeface="Arial" pitchFamily="34" charset="0"/>
              <a:ea typeface="+mj-ea"/>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76712"/>
          </a:xfrm>
        </p:spPr>
        <p:txBody>
          <a:bodyPr>
            <a:normAutofit/>
          </a:bodyPr>
          <a:lstStyle/>
          <a:p>
            <a:pPr algn="ctr"/>
            <a:r>
              <a:rPr lang="en-US" sz="3600" dirty="0" smtClean="0">
                <a:solidFill>
                  <a:srgbClr val="002060"/>
                </a:solidFill>
              </a:rPr>
              <a:t>R.W.C Programs &amp; services</a:t>
            </a:r>
            <a:endParaRPr lang="en-CA" sz="3600" dirty="0">
              <a:solidFill>
                <a:srgbClr val="002060"/>
              </a:solidFill>
            </a:endParaRPr>
          </a:p>
        </p:txBody>
      </p:sp>
      <p:sp>
        <p:nvSpPr>
          <p:cNvPr id="3" name="Content Placeholder 2"/>
          <p:cNvSpPr>
            <a:spLocks noGrp="1"/>
          </p:cNvSpPr>
          <p:nvPr>
            <p:ph idx="1"/>
          </p:nvPr>
        </p:nvSpPr>
        <p:spPr/>
        <p:txBody>
          <a:bodyPr>
            <a:noAutofit/>
          </a:bodyPr>
          <a:lstStyle/>
          <a:p>
            <a:pPr>
              <a:lnSpc>
                <a:spcPct val="80000"/>
              </a:lnSpc>
              <a:buFont typeface="Wingdings" pitchFamily="2" charset="2"/>
              <a:buNone/>
            </a:pPr>
            <a:r>
              <a:rPr lang="en-US" sz="2400" cap="all" dirty="0" smtClean="0">
                <a:ln w="500">
                  <a:solidFill>
                    <a:schemeClr val="tx2">
                      <a:shade val="20000"/>
                      <a:satMod val="120000"/>
                    </a:schemeClr>
                  </a:solidFill>
                </a:ln>
                <a:solidFill>
                  <a:schemeClr val="accent2"/>
                </a:solidFill>
                <a:latin typeface="+mj-lt"/>
                <a:ea typeface="+mj-ea"/>
                <a:cs typeface="+mj-cs"/>
              </a:rPr>
              <a:t>We Offer Free….</a:t>
            </a:r>
          </a:p>
          <a:p>
            <a:pPr>
              <a:lnSpc>
                <a:spcPct val="80000"/>
              </a:lnSpc>
              <a:buFont typeface="Wingdings" pitchFamily="2" charset="2"/>
              <a:buNone/>
            </a:pPr>
            <a:endParaRPr lang="en-US" sz="2400" cap="all" dirty="0" smtClean="0">
              <a:ln w="500">
                <a:solidFill>
                  <a:schemeClr val="tx2">
                    <a:shade val="20000"/>
                    <a:satMod val="120000"/>
                  </a:schemeClr>
                </a:solidFill>
              </a:ln>
              <a:solidFill>
                <a:schemeClr val="accent2"/>
              </a:solidFill>
              <a:latin typeface="+mj-lt"/>
              <a:ea typeface="+mj-ea"/>
              <a:cs typeface="+mj-cs"/>
            </a:endParaRPr>
          </a:p>
          <a:p>
            <a:pPr>
              <a:lnSpc>
                <a:spcPct val="80000"/>
              </a:lnSpc>
              <a:buFont typeface="Wingdings" pitchFamily="2" charset="2"/>
              <a:buChar char="§"/>
            </a:pPr>
            <a:r>
              <a:rPr lang="en-US" sz="2400" dirty="0" smtClean="0">
                <a:solidFill>
                  <a:schemeClr val="accent2"/>
                </a:solidFill>
              </a:rPr>
              <a:t>Immigrant and Newcomer Settlement services</a:t>
            </a:r>
          </a:p>
          <a:p>
            <a:pPr>
              <a:lnSpc>
                <a:spcPct val="80000"/>
              </a:lnSpc>
              <a:buFont typeface="Wingdings" pitchFamily="2" charset="2"/>
              <a:buChar char="§"/>
            </a:pPr>
            <a:r>
              <a:rPr lang="en-US" sz="2400" dirty="0" smtClean="0">
                <a:solidFill>
                  <a:schemeClr val="accent2"/>
                </a:solidFill>
              </a:rPr>
              <a:t>English Language Instruction</a:t>
            </a:r>
          </a:p>
          <a:p>
            <a:pPr>
              <a:lnSpc>
                <a:spcPct val="80000"/>
              </a:lnSpc>
              <a:buFont typeface="Wingdings" pitchFamily="2" charset="2"/>
              <a:buChar char="§"/>
            </a:pPr>
            <a:r>
              <a:rPr lang="en-US" sz="2400" dirty="0" smtClean="0">
                <a:solidFill>
                  <a:schemeClr val="accent2"/>
                </a:solidFill>
              </a:rPr>
              <a:t>Employment and Career Support</a:t>
            </a:r>
          </a:p>
          <a:p>
            <a:pPr>
              <a:lnSpc>
                <a:spcPct val="80000"/>
              </a:lnSpc>
              <a:buFont typeface="Wingdings" pitchFamily="2" charset="2"/>
              <a:buChar char="§"/>
            </a:pPr>
            <a:r>
              <a:rPr lang="en-US" sz="2400" dirty="0" smtClean="0">
                <a:solidFill>
                  <a:schemeClr val="accent2"/>
                </a:solidFill>
              </a:rPr>
              <a:t>Parenting Support </a:t>
            </a:r>
          </a:p>
          <a:p>
            <a:pPr>
              <a:lnSpc>
                <a:spcPct val="80000"/>
              </a:lnSpc>
              <a:buFont typeface="Wingdings" pitchFamily="2" charset="2"/>
              <a:buChar char="§"/>
            </a:pPr>
            <a:r>
              <a:rPr lang="en-US" sz="2400" dirty="0" smtClean="0">
                <a:solidFill>
                  <a:schemeClr val="accent2"/>
                </a:solidFill>
              </a:rPr>
              <a:t>Services for Ethno-cultural seniors</a:t>
            </a:r>
          </a:p>
          <a:p>
            <a:pPr>
              <a:lnSpc>
                <a:spcPct val="80000"/>
              </a:lnSpc>
              <a:buFont typeface="Wingdings" pitchFamily="2" charset="2"/>
              <a:buChar char="§"/>
            </a:pPr>
            <a:r>
              <a:rPr lang="en-US" sz="2400" dirty="0" smtClean="0">
                <a:solidFill>
                  <a:schemeClr val="accent2"/>
                </a:solidFill>
              </a:rPr>
              <a:t>Children services– program for preschoolers</a:t>
            </a:r>
          </a:p>
          <a:p>
            <a:pPr>
              <a:lnSpc>
                <a:spcPct val="80000"/>
              </a:lnSpc>
              <a:buFont typeface="Wingdings" pitchFamily="2" charset="2"/>
              <a:buChar char="§"/>
            </a:pPr>
            <a:r>
              <a:rPr lang="en-US" sz="2400" dirty="0" smtClean="0">
                <a:solidFill>
                  <a:schemeClr val="accent2"/>
                </a:solidFill>
              </a:rPr>
              <a:t>Services for women who faced violence </a:t>
            </a:r>
          </a:p>
          <a:p>
            <a:pPr>
              <a:lnSpc>
                <a:spcPct val="80000"/>
              </a:lnSpc>
              <a:buFont typeface="Wingdings" pitchFamily="2" charset="2"/>
              <a:buChar char="§"/>
            </a:pPr>
            <a:r>
              <a:rPr lang="en-US" sz="2400" dirty="0" smtClean="0">
                <a:solidFill>
                  <a:schemeClr val="accent2"/>
                </a:solidFill>
              </a:rPr>
              <a:t>Welcoming Community Engagement Program </a:t>
            </a:r>
          </a:p>
          <a:p>
            <a:pPr>
              <a:lnSpc>
                <a:spcPct val="80000"/>
              </a:lnSpc>
              <a:buFont typeface="Wingdings" pitchFamily="2" charset="2"/>
              <a:buChar char="§"/>
            </a:pPr>
            <a:r>
              <a:rPr lang="en-US" sz="2400" dirty="0" smtClean="0">
                <a:solidFill>
                  <a:schemeClr val="accent2"/>
                </a:solidFill>
              </a:rPr>
              <a:t>Yoga and self care programs for new moms</a:t>
            </a:r>
          </a:p>
          <a:p>
            <a:endParaRPr lang="en-CA" sz="2400" cap="all" dirty="0" smtClean="0">
              <a:ln w="500">
                <a:solidFill>
                  <a:schemeClr val="tx2">
                    <a:shade val="20000"/>
                    <a:satMod val="120000"/>
                  </a:schemeClr>
                </a:solidFill>
              </a:ln>
              <a:solidFill>
                <a:schemeClr val="accent2"/>
              </a:solidFill>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cap="none" dirty="0" smtClean="0">
                <a:solidFill>
                  <a:srgbClr val="002060"/>
                </a:solidFill>
              </a:rPr>
              <a:t>MY ROLE AT REXDALE WOMEN’S CENTRE</a:t>
            </a:r>
            <a:endParaRPr lang="en-CA" sz="3600" cap="none" dirty="0">
              <a:solidFill>
                <a:srgbClr val="002060"/>
              </a:solidFill>
            </a:endParaRPr>
          </a:p>
        </p:txBody>
      </p:sp>
      <p:sp>
        <p:nvSpPr>
          <p:cNvPr id="3" name="Content Placeholder 2"/>
          <p:cNvSpPr>
            <a:spLocks noGrp="1"/>
          </p:cNvSpPr>
          <p:nvPr>
            <p:ph idx="1"/>
          </p:nvPr>
        </p:nvSpPr>
        <p:spPr/>
        <p:txBody>
          <a:bodyPr/>
          <a:lstStyle/>
          <a:p>
            <a:pPr>
              <a:buNone/>
            </a:pPr>
            <a:r>
              <a:rPr lang="en-CA" sz="2000" dirty="0" smtClean="0">
                <a:solidFill>
                  <a:schemeClr val="accent2"/>
                </a:solidFill>
              </a:rPr>
              <a:t>My job  title is Job developer &amp; facilitator…</a:t>
            </a:r>
          </a:p>
          <a:p>
            <a:pPr>
              <a:buNone/>
            </a:pPr>
            <a:r>
              <a:rPr lang="en-CA" sz="2800" i="1" dirty="0" smtClean="0">
                <a:solidFill>
                  <a:schemeClr val="accent2"/>
                </a:solidFill>
              </a:rPr>
              <a:t>However , “</a:t>
            </a:r>
            <a:r>
              <a:rPr lang="en-CA" sz="2800" dirty="0" smtClean="0">
                <a:solidFill>
                  <a:schemeClr val="accent2"/>
                </a:solidFill>
              </a:rPr>
              <a:t>I see myself as women empowerment counsellor who works closely with all newcomer women to support them in their journey for economic independence</a:t>
            </a:r>
            <a:r>
              <a:rPr lang="en-CA" sz="2800" i="1" dirty="0" smtClean="0">
                <a:solidFill>
                  <a:schemeClr val="accent2"/>
                </a:solidFill>
              </a:rPr>
              <a:t>”.</a:t>
            </a:r>
          </a:p>
          <a:p>
            <a:endParaRPr lang="en-US" sz="2400" dirty="0" smtClean="0">
              <a:solidFill>
                <a:schemeClr val="accent2"/>
              </a:solidFill>
            </a:endParaRPr>
          </a:p>
          <a:p>
            <a:r>
              <a:rPr lang="en-US" sz="2400" dirty="0" smtClean="0">
                <a:solidFill>
                  <a:schemeClr val="accent2"/>
                </a:solidFill>
              </a:rPr>
              <a:t>Provide culturally appropriate </a:t>
            </a:r>
            <a:r>
              <a:rPr lang="en-CA" sz="2400" dirty="0" smtClean="0">
                <a:solidFill>
                  <a:schemeClr val="accent2"/>
                </a:solidFill>
              </a:rPr>
              <a:t>s</a:t>
            </a:r>
            <a:r>
              <a:rPr lang="en-US" sz="2400" dirty="0" smtClean="0">
                <a:solidFill>
                  <a:schemeClr val="accent2"/>
                </a:solidFill>
              </a:rPr>
              <a:t>hort term supportive counseling to women when they encounter difficulties in moving ahead.</a:t>
            </a:r>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3600" cap="none" dirty="0" smtClean="0">
                <a:solidFill>
                  <a:srgbClr val="002060"/>
                </a:solidFill>
              </a:rPr>
              <a:t>MY ROLE WORKING WITH NEWCOMERS WOMEN</a:t>
            </a:r>
            <a:endParaRPr lang="en-CA" sz="3600" cap="none" dirty="0">
              <a:solidFill>
                <a:srgbClr val="002060"/>
              </a:solidFill>
            </a:endParaRPr>
          </a:p>
        </p:txBody>
      </p:sp>
      <p:sp>
        <p:nvSpPr>
          <p:cNvPr id="3" name="Content Placeholder 2"/>
          <p:cNvSpPr>
            <a:spLocks noGrp="1"/>
          </p:cNvSpPr>
          <p:nvPr>
            <p:ph idx="1"/>
          </p:nvPr>
        </p:nvSpPr>
        <p:spPr/>
        <p:txBody>
          <a:bodyPr>
            <a:normAutofit/>
          </a:bodyPr>
          <a:lstStyle/>
          <a:p>
            <a:pPr algn="just">
              <a:lnSpc>
                <a:spcPct val="90000"/>
              </a:lnSpc>
              <a:spcBef>
                <a:spcPct val="0"/>
              </a:spcBef>
              <a:buFont typeface="Wingdings" pitchFamily="2" charset="2"/>
              <a:buChar char="§"/>
              <a:defRPr/>
            </a:pPr>
            <a:r>
              <a:rPr lang="en-US" sz="2800" dirty="0" smtClean="0">
                <a:solidFill>
                  <a:schemeClr val="accent2"/>
                </a:solidFill>
              </a:rPr>
              <a:t>Immigrant women, face additional barriers to finding employment and re-establishing their careers when they settle in Canada.</a:t>
            </a:r>
          </a:p>
          <a:p>
            <a:pPr algn="just">
              <a:buFont typeface="Wingdings" pitchFamily="2" charset="2"/>
              <a:buChar char="§"/>
            </a:pPr>
            <a:r>
              <a:rPr lang="en-US" sz="2800" dirty="0" smtClean="0">
                <a:solidFill>
                  <a:schemeClr val="accent2"/>
                </a:solidFill>
              </a:rPr>
              <a:t>Offer One on One counselling services to address the barriers and challenges to find and maintain employment</a:t>
            </a:r>
          </a:p>
          <a:p>
            <a:pPr algn="just">
              <a:buFont typeface="Wingdings" pitchFamily="2" charset="2"/>
              <a:buChar char="§"/>
            </a:pPr>
            <a:r>
              <a:rPr lang="en-CA" sz="2800" dirty="0" smtClean="0">
                <a:solidFill>
                  <a:schemeClr val="accent2"/>
                </a:solidFill>
              </a:rPr>
              <a:t>Facilitate groups and educational workshops, explain the career planning process</a:t>
            </a:r>
          </a:p>
          <a:p>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sz="3600" cap="none" dirty="0" smtClean="0">
                <a:solidFill>
                  <a:srgbClr val="002060"/>
                </a:solidFill>
              </a:rPr>
              <a:t>How I support newcomers women to integrate to Canadian Workforce</a:t>
            </a:r>
            <a:endParaRPr lang="en-CA" sz="3600" cap="none" dirty="0">
              <a:solidFill>
                <a:srgbClr val="002060"/>
              </a:solidFill>
            </a:endParaRPr>
          </a:p>
        </p:txBody>
      </p:sp>
      <p:sp>
        <p:nvSpPr>
          <p:cNvPr id="3" name="Content Placeholder 2"/>
          <p:cNvSpPr>
            <a:spLocks noGrp="1"/>
          </p:cNvSpPr>
          <p:nvPr>
            <p:ph idx="1"/>
          </p:nvPr>
        </p:nvSpPr>
        <p:spPr/>
        <p:txBody>
          <a:bodyPr/>
          <a:lstStyle/>
          <a:p>
            <a:pPr>
              <a:buNone/>
            </a:pPr>
            <a:r>
              <a:rPr lang="en-CA" sz="2800" dirty="0" smtClean="0">
                <a:solidFill>
                  <a:srgbClr val="002060"/>
                </a:solidFill>
              </a:rPr>
              <a:t> Explaining:  PROCESS OF INTEGRATION</a:t>
            </a:r>
            <a:endParaRPr lang="en-CA" dirty="0" smtClean="0">
              <a:latin typeface="Arial Rounded MT Bold" pitchFamily="34" charset="0"/>
            </a:endParaRPr>
          </a:p>
          <a:p>
            <a:pPr algn="just">
              <a:buNone/>
            </a:pPr>
            <a:endParaRPr lang="en-CA" sz="2800" dirty="0" smtClean="0">
              <a:solidFill>
                <a:schemeClr val="accent2"/>
              </a:solidFill>
            </a:endParaRPr>
          </a:p>
          <a:p>
            <a:pPr algn="just">
              <a:buNone/>
            </a:pPr>
            <a:r>
              <a:rPr lang="en-CA" sz="2800" dirty="0" smtClean="0">
                <a:solidFill>
                  <a:schemeClr val="accent2"/>
                </a:solidFill>
              </a:rPr>
              <a:t>“Integration is a two-way process, which involves commitment on the part of Immigrants and Refugees to adapt to life in Canada and on the part of Canadians to welcome and adapt to new people and cultures” – </a:t>
            </a:r>
          </a:p>
          <a:p>
            <a:pPr algn="just">
              <a:buNone/>
            </a:pPr>
            <a:r>
              <a:rPr lang="en-CA" sz="2800" dirty="0" smtClean="0">
                <a:solidFill>
                  <a:schemeClr val="accent2"/>
                </a:solidFill>
              </a:rPr>
              <a:t>       Citizenship and Immigration Canada</a:t>
            </a:r>
          </a:p>
          <a:p>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100848"/>
          </a:xfrm>
        </p:spPr>
        <p:txBody>
          <a:bodyPr>
            <a:normAutofit fontScale="90000"/>
          </a:bodyPr>
          <a:lstStyle/>
          <a:p>
            <a:pPr algn="ctr"/>
            <a:r>
              <a:rPr lang="en-CA" sz="4000" cap="none" dirty="0" smtClean="0">
                <a:solidFill>
                  <a:srgbClr val="002060"/>
                </a:solidFill>
              </a:rPr>
              <a:t>How I support newcomer</a:t>
            </a:r>
            <a:br>
              <a:rPr lang="en-CA" sz="4000" cap="none" dirty="0" smtClean="0">
                <a:solidFill>
                  <a:srgbClr val="002060"/>
                </a:solidFill>
              </a:rPr>
            </a:br>
            <a:r>
              <a:rPr lang="en-CA" sz="4000" cap="none" dirty="0" smtClean="0">
                <a:solidFill>
                  <a:srgbClr val="002060"/>
                </a:solidFill>
              </a:rPr>
              <a:t>women to integrate to Canadian Workforce</a:t>
            </a:r>
            <a:r>
              <a:rPr lang="en-CA" dirty="0" smtClean="0"/>
              <a:t/>
            </a:r>
            <a:br>
              <a:rPr lang="en-CA" dirty="0" smtClean="0"/>
            </a:br>
            <a:endParaRPr lang="en-CA" dirty="0"/>
          </a:p>
        </p:txBody>
      </p:sp>
      <p:sp>
        <p:nvSpPr>
          <p:cNvPr id="3" name="Content Placeholder 2"/>
          <p:cNvSpPr>
            <a:spLocks noGrp="1"/>
          </p:cNvSpPr>
          <p:nvPr>
            <p:ph idx="1"/>
          </p:nvPr>
        </p:nvSpPr>
        <p:spPr>
          <a:xfrm>
            <a:off x="611560" y="2143116"/>
            <a:ext cx="7460902" cy="4312620"/>
          </a:xfrm>
        </p:spPr>
        <p:txBody>
          <a:bodyPr/>
          <a:lstStyle/>
          <a:p>
            <a:endParaRPr lang="en-CA" dirty="0" smtClean="0"/>
          </a:p>
          <a:p>
            <a:r>
              <a:rPr lang="en-CA" sz="2800" dirty="0" smtClean="0">
                <a:solidFill>
                  <a:schemeClr val="accent2"/>
                </a:solidFill>
              </a:rPr>
              <a:t>Providing information about Career exploration process </a:t>
            </a:r>
          </a:p>
          <a:p>
            <a:r>
              <a:rPr lang="en-CA" sz="2800" dirty="0" smtClean="0">
                <a:solidFill>
                  <a:schemeClr val="accent2"/>
                </a:solidFill>
              </a:rPr>
              <a:t>Clear understanding of Canadian Work Culture</a:t>
            </a:r>
          </a:p>
          <a:p>
            <a:r>
              <a:rPr lang="en-CA" sz="2800" dirty="0" smtClean="0">
                <a:solidFill>
                  <a:schemeClr val="accent2"/>
                </a:solidFill>
              </a:rPr>
              <a:t>Explaining the meaning of Canadian experience </a:t>
            </a:r>
          </a:p>
          <a:p>
            <a:r>
              <a:rPr lang="en-CA" sz="2800" dirty="0" smtClean="0">
                <a:solidFill>
                  <a:schemeClr val="accent2"/>
                </a:solidFill>
              </a:rPr>
              <a:t>Educate and encourage for volunteer </a:t>
            </a:r>
            <a:r>
              <a:rPr lang="en-CA" sz="2800" dirty="0" err="1" smtClean="0">
                <a:solidFill>
                  <a:schemeClr val="accent2"/>
                </a:solidFill>
              </a:rPr>
              <a:t>oppertunities</a:t>
            </a:r>
            <a:endParaRPr lang="en-CA" sz="2800" dirty="0" smtClean="0">
              <a:solidFill>
                <a:schemeClr val="accent2"/>
              </a:solidFill>
            </a:endParaRPr>
          </a:p>
          <a:p>
            <a:endParaRPr lang="en-CA" sz="2800" dirty="0" smtClean="0">
              <a:solidFill>
                <a:schemeClr val="accent2"/>
              </a:solidFill>
            </a:endParaRPr>
          </a:p>
          <a:p>
            <a:endParaRPr lang="en-C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3240</TotalTime>
  <Words>1171</Words>
  <Application>Microsoft Office PowerPoint</Application>
  <PresentationFormat>On-screen Show (4:3)</PresentationFormat>
  <Paragraphs>199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Opulent</vt:lpstr>
      <vt:lpstr>Welcome All </vt:lpstr>
      <vt:lpstr>Today’s Topic</vt:lpstr>
      <vt:lpstr>Rexdale Women’s Centre  Intro :</vt:lpstr>
      <vt:lpstr>Successful Newcomer Integration</vt:lpstr>
      <vt:lpstr>R.W.C Programs &amp; services</vt:lpstr>
      <vt:lpstr>MY ROLE AT REXDALE WOMEN’S CENTRE</vt:lpstr>
      <vt:lpstr>MY ROLE WORKING WITH NEWCOMERS WOMEN</vt:lpstr>
      <vt:lpstr>How I support newcomers women to integrate to Canadian Workforce</vt:lpstr>
      <vt:lpstr>How I support newcomer women to integrate to Canadian Workforce </vt:lpstr>
      <vt:lpstr>Concept of career for many newcomers</vt:lpstr>
      <vt:lpstr>Concept of career in Canada</vt:lpstr>
      <vt:lpstr> </vt:lpstr>
      <vt:lpstr>Importance of Self Assessment </vt:lpstr>
      <vt:lpstr>    How authentic are you</vt:lpstr>
      <vt:lpstr> Importance of Self Image</vt:lpstr>
      <vt:lpstr>What is Canadian Experience </vt:lpstr>
      <vt:lpstr>What are essential skills? </vt:lpstr>
      <vt:lpstr>Example of soft skills needed in a job</vt:lpstr>
      <vt:lpstr>  Examples of hard skills include: </vt:lpstr>
      <vt:lpstr>Examples of soft skills include:  </vt:lpstr>
      <vt:lpstr>TECHNICAL/PRACTICAL SKILLS</vt:lpstr>
      <vt:lpstr>What Employers Want ?</vt:lpstr>
      <vt:lpstr>Slide 23</vt:lpstr>
      <vt:lpstr>Share Customer Service Example </vt:lpstr>
      <vt:lpstr> What are people skills ?</vt:lpstr>
      <vt:lpstr>People skills (aka) Interpersonal Skills</vt:lpstr>
      <vt:lpstr>What Employers Want ?</vt:lpstr>
      <vt:lpstr>Example of gov job requirement</vt:lpstr>
      <vt:lpstr>3 Top industries with employment growth by 2026</vt:lpstr>
      <vt:lpstr>Employment: Manufacturing sector</vt:lpstr>
      <vt:lpstr>Population entering workforce by 2026</vt:lpstr>
      <vt:lpstr>How to excel in Canadian workforce</vt:lpstr>
      <vt:lpstr>How to excel in Canadian workforce</vt:lpstr>
      <vt:lpstr>Employment  Success for Newcomer Women</vt:lpstr>
      <vt:lpstr>Climb the Ladder of Life Recognise, Develop and Sell Your Employability Skills </vt:lpstr>
      <vt:lpstr>Rexdale Women’s Centre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and Children</dc:title>
  <dc:creator>Coco Charlette</dc:creator>
  <cp:lastModifiedBy>rbhuchar</cp:lastModifiedBy>
  <cp:revision>127</cp:revision>
  <dcterms:created xsi:type="dcterms:W3CDTF">2010-03-18T02:25:24Z</dcterms:created>
  <dcterms:modified xsi:type="dcterms:W3CDTF">2019-03-04T15:31:30Z</dcterms:modified>
</cp:coreProperties>
</file>